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7" r:id="rId6"/>
    <p:sldMasterId id="214748366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</p:sldIdLst>
  <p:sldSz cy="5143500" cx="9144000"/>
  <p:notesSz cx="6858000" cy="9144000"/>
  <p:embeddedFontLst>
    <p:embeddedFont>
      <p:font typeface="Roboto"/>
      <p:regular r:id="rId63"/>
      <p:bold r:id="rId64"/>
      <p:italic r:id="rId65"/>
      <p:boldItalic r:id="rId66"/>
    </p:embeddedFont>
    <p:embeddedFont>
      <p:font typeface="Montserrat"/>
      <p:regular r:id="rId67"/>
      <p:bold r:id="rId68"/>
      <p:italic r:id="rId69"/>
      <p:boldItalic r:id="rId70"/>
    </p:embeddedFont>
    <p:embeddedFont>
      <p:font typeface="Cabin Condensed"/>
      <p:regular r:id="rId71"/>
      <p:bold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73" roundtripDataSignature="AMtx7mjMjCCG5DCLqpmv6yBEBLytlwhg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B8EA27-8993-4247-9AFD-E25031CEC394}">
  <a:tblStyle styleId="{FAB8EA27-8993-4247-9AFD-E25031CEC39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band1H>
    <a:band2H>
      <a:tcTxStyle/>
    </a:band2H>
    <a:band1V>
      <a:tcTxStyle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1V>
    <a:band2V>
      <a:tcTxStyle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  <a:tblStyle styleId="{726FD239-3506-4A5E-A92D-BEE63643914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customschemas.google.com/relationships/presentationmetadata" Target="metadata"/><Relationship Id="rId72" Type="http://schemas.openxmlformats.org/officeDocument/2006/relationships/font" Target="fonts/CabinCondensed-bold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71" Type="http://schemas.openxmlformats.org/officeDocument/2006/relationships/font" Target="fonts/CabinCondensed-regular.fntdata"/><Relationship Id="rId70" Type="http://schemas.openxmlformats.org/officeDocument/2006/relationships/font" Target="fonts/Montserrat-boldItalic.fntdata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font" Target="fonts/Roboto-bold.fntdata"/><Relationship Id="rId63" Type="http://schemas.openxmlformats.org/officeDocument/2006/relationships/font" Target="fonts/Roboto-regular.fntdata"/><Relationship Id="rId22" Type="http://schemas.openxmlformats.org/officeDocument/2006/relationships/slide" Target="slides/slide14.xml"/><Relationship Id="rId66" Type="http://schemas.openxmlformats.org/officeDocument/2006/relationships/font" Target="fonts/Roboto-boldItalic.fntdata"/><Relationship Id="rId21" Type="http://schemas.openxmlformats.org/officeDocument/2006/relationships/slide" Target="slides/slide13.xml"/><Relationship Id="rId65" Type="http://schemas.openxmlformats.org/officeDocument/2006/relationships/font" Target="fonts/Roboto-italic.fntdata"/><Relationship Id="rId24" Type="http://schemas.openxmlformats.org/officeDocument/2006/relationships/slide" Target="slides/slide16.xml"/><Relationship Id="rId68" Type="http://schemas.openxmlformats.org/officeDocument/2006/relationships/font" Target="fonts/Montserrat-bold.fntdata"/><Relationship Id="rId23" Type="http://schemas.openxmlformats.org/officeDocument/2006/relationships/slide" Target="slides/slide15.xml"/><Relationship Id="rId67" Type="http://schemas.openxmlformats.org/officeDocument/2006/relationships/font" Target="fonts/Montserrat-regular.fntdata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Montserrat-italic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0" name="Google Shape;210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cba53d21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fcba53d21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032a9d8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032a9d8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f832267b4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f832267b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0376224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00376224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b6aae7dd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fb6aae7d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8899fb60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8899fb60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a6951f876_0_4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fa6951f876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fa6951f876_0_4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a6951f876_0_4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gfa6951f876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Aileen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fa6951f876_0_4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fa6951f876_0_4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fa6951f876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Aileen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Exhaustive literature 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Study of best practices in key areas of BIAs, downtown development, safety, and marketing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Comprehensive data analysis of economic and demographic trends, business counts and industry concentration,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behavioural profiles of the downtown population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Market analysis and levies, CIP utilization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Review of downtown metrics by type and sources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Community Engagement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60+ interviews by consultants and staff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focus groups (initiation, staff, board governance, strategy &amp; arts &amp; culture), + strategic priorities meeting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surveys 174  Business members, 2300 community/ resident survey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SWOT Analysis &amp; Strategic Priorities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Strategic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fa6951f876_0_4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a6951f876_0_4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fa6951f876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fa6951f876_0_4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fa6951f876_0_4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fa6951f876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</a:t>
            </a:r>
            <a:endParaRPr/>
          </a:p>
        </p:txBody>
      </p:sp>
      <p:sp>
        <p:nvSpPr>
          <p:cNvPr id="383" name="Google Shape;383;gfa6951f876_0_4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fa6951f876_0_4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fa6951f876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</a:t>
            </a:r>
            <a:endParaRPr/>
          </a:p>
        </p:txBody>
      </p:sp>
      <p:sp>
        <p:nvSpPr>
          <p:cNvPr id="393" name="Google Shape;393;gfa6951f876_0_49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fa6951f876_0_5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fa6951f876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David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Downtown: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343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employer establishments per sq. km.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Rest of CMA: 5 employer establishments per sq. km.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fa6951f876_0_50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fa6951f876_0_5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gfa6951f876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</a:t>
            </a:r>
            <a:endParaRPr/>
          </a:p>
        </p:txBody>
      </p:sp>
      <p:sp>
        <p:nvSpPr>
          <p:cNvPr id="413" name="Google Shape;413;gfa6951f876_0_5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fa6951f876_0_5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fa6951f876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fa6951f876_0_5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a6951f876_0_5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fa6951f876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David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Part of a dense network of partners and stakeholder that contribute to the downtown experience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fa6951f876_0_5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fa6951f876_0_5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gfa6951f876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Aileen July 21 – met to discuss your strategic priorities.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Identified what needed to be addressed for Downtown London to be successful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fa6951f876_0_5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fa6951f876_0_5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fa6951f876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fa6951f876_0_5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a6951f876_0_5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fa6951f876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fa6951f876_0_5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fa6951f876_0_5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fa6951f876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fa6951f876_0_5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fa6951f876_0_6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fa6951f876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Member support: 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 assist our members to achieve success through promotion, programming and advocacy with a focus on the common good of the membership. 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Leadership: 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 are uniquely positioned to speak as a catalyst for positive change, constructive advocate, and voice of the downtown.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Collaboration: 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 can achieve more by supporting and working cooperatively with our community partners on our shared goals.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Diversity: 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variety and interplay of people, business, arts and culture in the district provides a richness of opportunity and experience unparalleled anywhere else in London.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Prosperity: 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economic success of our members and the district reflects and impacts the economic health of the whole city. </a:t>
            </a:r>
            <a:endParaRPr sz="12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fa6951f876_0_60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fa6951f876_0_6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fa6951f876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the broad aim or end-result 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Downtown London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wants to achieve in support of the vision.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fa6951f876_0_6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fa6951f876_0_6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gfa6951f876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the desired outcomes 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Downtown London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wants to achieve as a result of the goal.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Strategic Directions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the foundational ideas or actions required to achieve the goals.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Barb will review </a:t>
            </a:r>
            <a:endParaRPr/>
          </a:p>
        </p:txBody>
      </p:sp>
      <p:sp>
        <p:nvSpPr>
          <p:cNvPr id="535" name="Google Shape;535;gfa6951f876_0_6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fa6951f876_0_6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fa6951f876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46" name="Google Shape;546;gfa6951f876_0_6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fa6951f876_0_6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gfa6951f876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fa6951f876_0_6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fa6951f876_0_6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gfa6951f876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gfa6951f876_0_6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fa6951f876_0_6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gfa6951f876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fa6951f876_0_6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fa6951f876_0_6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gfa6951f876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Ontario Municipal Act restrictions appear to have changed.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would encourage Downtown London to work with the City to define the legal considerations and develop an appropriate model to support investment attraction in the district</a:t>
            </a:r>
            <a:endParaRPr/>
          </a:p>
        </p:txBody>
      </p:sp>
      <p:sp>
        <p:nvSpPr>
          <p:cNvPr id="599" name="Google Shape;599;gfa6951f876_0_68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fa6951f876_0_6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gfa6951f876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fa6951f876_0_6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f15f24629f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gf15f24629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f84767261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f84767261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2a9d84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2a9d84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0032a9d84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0032a9d84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0032a9d84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0032a9d84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0032a9d84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0032a9d84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0032a9d84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0032a9d84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f84767261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f84767261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Google Shape;67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highlight>
                <a:srgbClr val="FF99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2" name="Google Shape;68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0" name="Google Shape;70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0032a9d84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0032a9d84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8899fb60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f8899fb60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1" name="Google Shape;11;p50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" name="Google Shape;12;p50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" name="Google Shape;13;p5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fa6951f876_0_7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gfa6951f876_0_71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" name="Google Shape;70;gfa6951f876_0_7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gfa6951f876_0_7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gfa6951f876_0_7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a6951f876_0_7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gfa6951f876_0_7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gfa6951f876_0_7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gfa6951f876_0_7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a6951f876_0_7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gfa6951f876_0_730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1" name="Google Shape;81;gfa6951f876_0_7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gfa6951f876_0_7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gfa6951f876_0_7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a6951f876_0_73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gfa6951f876_0_73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7" name="Google Shape;87;gfa6951f876_0_7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gfa6951f876_0_7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fa6951f876_0_7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a6951f876_0_7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gfa6951f876_0_74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3" name="Google Shape;93;gfa6951f876_0_742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4" name="Google Shape;94;gfa6951f876_0_7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gfa6951f876_0_7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gfa6951f876_0_7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a6951f876_0_74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gfa6951f876_0_749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0" name="Google Shape;100;gfa6951f876_0_749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1" name="Google Shape;101;gfa6951f876_0_74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2" name="Google Shape;102;gfa6951f876_0_749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" name="Google Shape;103;gfa6951f876_0_74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gfa6951f876_0_74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gfa6951f876_0_74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a6951f876_0_758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gfa6951f876_0_758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9" name="Google Shape;109;gfa6951f876_0_758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gfa6951f876_0_75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gfa6951f876_0_75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gfa6951f876_0_75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a6951f876_0_765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gfa6951f876_0_765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gfa6951f876_0_765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7" name="Google Shape;117;gfa6951f876_0_76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gfa6951f876_0_76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gfa6951f876_0_7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a6951f876_0_7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gfa6951f876_0_772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" name="Google Shape;123;gfa6951f876_0_77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gfa6951f876_0_77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gfa6951f876_0_7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a6951f876_0_778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gfa6951f876_0_778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9" name="Google Shape;129;gfa6951f876_0_77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gfa6951f876_0_77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gfa6951f876_0_77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1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51"/>
          <p:cNvSpPr txBox="1"/>
          <p:nvPr>
            <p:ph type="title"/>
          </p:nvPr>
        </p:nvSpPr>
        <p:spPr>
          <a:xfrm>
            <a:off x="415675" y="1208555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" name="Google Shape;19;p51"/>
          <p:cNvSpPr txBox="1"/>
          <p:nvPr>
            <p:ph idx="1" type="body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" name="Google Shape;20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a6951f876_0_79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gfa6951f876_0_79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" name="Google Shape;141;gfa6951f876_0_79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gfa6951f876_0_79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gfa6951f876_0_79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fa6951f876_0_79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gfa6951f876_0_796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7" name="Google Shape;147;gfa6951f876_0_79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gfa6951f876_0_79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gfa6951f876_0_79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a6951f876_0_802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gfa6951f876_0_802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3" name="Google Shape;153;gfa6951f876_0_80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gfa6951f876_0_80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gfa6951f876_0_80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a6951f876_0_80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gfa6951f876_0_80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9" name="Google Shape;159;gfa6951f876_0_80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gfa6951f876_0_80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gfa6951f876_0_80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gfa6951f876_0_80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a6951f876_0_815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gfa6951f876_0_815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6" name="Google Shape;166;gfa6951f876_0_815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7" name="Google Shape;167;gfa6951f876_0_815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8" name="Google Shape;168;gfa6951f876_0_815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9" name="Google Shape;169;gfa6951f876_0_8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gfa6951f876_0_8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gfa6951f876_0_8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a6951f876_0_8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gfa6951f876_0_8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gfa6951f876_0_8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gfa6951f876_0_8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a6951f876_0_8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gfa6951f876_0_8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gfa6951f876_0_8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a6951f876_0_833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gfa6951f876_0_833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84" name="Google Shape;184;gfa6951f876_0_833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5" name="Google Shape;185;gfa6951f876_0_8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gfa6951f876_0_8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gfa6951f876_0_8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a6951f876_0_840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gfa6951f876_0_840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gfa6951f876_0_840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92" name="Google Shape;192;gfa6951f876_0_8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gfa6951f876_0_8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" name="Google Shape;194;gfa6951f876_0_8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a6951f876_0_84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gfa6951f876_0_847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8" name="Google Shape;198;gfa6951f876_0_84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gfa6951f876_0_84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" name="Google Shape;200;gfa6951f876_0_8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bg>
      <p:bgPr>
        <a:solidFill>
          <a:srgbClr val="FFFFFF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2"/>
          <p:cNvSpPr/>
          <p:nvPr/>
        </p:nvSpPr>
        <p:spPr>
          <a:xfrm>
            <a:off x="0" y="0"/>
            <a:ext cx="9144000" cy="1237200"/>
          </a:xfrm>
          <a:prstGeom prst="rect">
            <a:avLst/>
          </a:prstGeom>
          <a:solidFill>
            <a:srgbClr val="00A3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23;p52"/>
          <p:cNvGrpSpPr/>
          <p:nvPr/>
        </p:nvGrpSpPr>
        <p:grpSpPr>
          <a:xfrm>
            <a:off x="144592" y="1191256"/>
            <a:ext cx="745763" cy="45826"/>
            <a:chOff x="4580561" y="2589004"/>
            <a:chExt cx="1064464" cy="25200"/>
          </a:xfrm>
        </p:grpSpPr>
        <p:sp>
          <p:nvSpPr>
            <p:cNvPr id="24" name="Google Shape;24;p5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5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52"/>
          <p:cNvSpPr txBox="1"/>
          <p:nvPr>
            <p:ph type="ctrTitle"/>
          </p:nvPr>
        </p:nvSpPr>
        <p:spPr>
          <a:xfrm>
            <a:off x="1269750" y="628500"/>
            <a:ext cx="71463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7" name="Google Shape;27;p52"/>
          <p:cNvSpPr txBox="1"/>
          <p:nvPr>
            <p:ph idx="1" type="subTitle"/>
          </p:nvPr>
        </p:nvSpPr>
        <p:spPr>
          <a:xfrm>
            <a:off x="727952" y="1657725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a6951f876_0_853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3" name="Google Shape;203;gfa6951f876_0_853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4" name="Google Shape;204;gfa6951f876_0_8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gfa6951f876_0_85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6" name="Google Shape;206;gfa6951f876_0_8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_1">
  <p:cSld name="TITLE_2_1">
    <p:bg>
      <p:bgPr>
        <a:solidFill>
          <a:srgbClr val="FFFFFF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3"/>
          <p:cNvSpPr/>
          <p:nvPr/>
        </p:nvSpPr>
        <p:spPr>
          <a:xfrm>
            <a:off x="0" y="0"/>
            <a:ext cx="9144000" cy="1237200"/>
          </a:xfrm>
          <a:prstGeom prst="rect">
            <a:avLst/>
          </a:prstGeom>
          <a:solidFill>
            <a:srgbClr val="78BE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Google Shape;31;p53"/>
          <p:cNvGrpSpPr/>
          <p:nvPr/>
        </p:nvGrpSpPr>
        <p:grpSpPr>
          <a:xfrm>
            <a:off x="144592" y="1191256"/>
            <a:ext cx="745763" cy="45826"/>
            <a:chOff x="4580561" y="2589004"/>
            <a:chExt cx="1064464" cy="25200"/>
          </a:xfrm>
        </p:grpSpPr>
        <p:sp>
          <p:nvSpPr>
            <p:cNvPr id="32" name="Google Shape;32;p5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5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53"/>
          <p:cNvSpPr txBox="1"/>
          <p:nvPr>
            <p:ph type="ctrTitle"/>
          </p:nvPr>
        </p:nvSpPr>
        <p:spPr>
          <a:xfrm>
            <a:off x="1269750" y="628500"/>
            <a:ext cx="71463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" name="Google Shape;35;p53"/>
          <p:cNvSpPr txBox="1"/>
          <p:nvPr>
            <p:ph idx="1" type="subTitle"/>
          </p:nvPr>
        </p:nvSpPr>
        <p:spPr>
          <a:xfrm>
            <a:off x="727952" y="1657725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6" name="Google Shape;36;p5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4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78BE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4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" name="Google Shape;40;p54"/>
          <p:cNvSpPr txBox="1"/>
          <p:nvPr>
            <p:ph idx="1" type="body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1" name="Google Shape;41;p54"/>
          <p:cNvSpPr txBox="1"/>
          <p:nvPr>
            <p:ph idx="2" type="body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2" name="Google Shape;42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_1">
  <p:cSld name="TITLE_1_1">
    <p:bg>
      <p:bgPr>
        <a:solidFill>
          <a:srgbClr val="FFFFFF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5"/>
          <p:cNvSpPr txBox="1"/>
          <p:nvPr>
            <p:ph idx="1" type="body"/>
          </p:nvPr>
        </p:nvSpPr>
        <p:spPr>
          <a:xfrm>
            <a:off x="2676525" y="1247775"/>
            <a:ext cx="49053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8BE20"/>
              </a:buClr>
              <a:buSzPts val="3000"/>
              <a:buChar char="⊙"/>
              <a:defRPr b="1">
                <a:solidFill>
                  <a:srgbClr val="78BE20"/>
                </a:solidFill>
                <a:highlight>
                  <a:srgbClr val="FFFFFF"/>
                </a:highlight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2400"/>
              <a:buChar char="○"/>
              <a:defRPr b="1">
                <a:solidFill>
                  <a:srgbClr val="78BE20"/>
                </a:solidFill>
                <a:highlight>
                  <a:srgbClr val="FFFFFF"/>
                </a:highlight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2400"/>
              <a:buChar char="■"/>
              <a:defRPr b="1">
                <a:solidFill>
                  <a:srgbClr val="78BE20"/>
                </a:solidFill>
                <a:highlight>
                  <a:srgbClr val="FFFFFF"/>
                </a:highlight>
              </a:defRPr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1800"/>
              <a:buChar char="●"/>
              <a:defRPr b="1">
                <a:solidFill>
                  <a:srgbClr val="78BE20"/>
                </a:solidFill>
                <a:highlight>
                  <a:srgbClr val="FFFFFF"/>
                </a:highlight>
              </a:defRPr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1800"/>
              <a:buChar char="○"/>
              <a:defRPr b="1">
                <a:solidFill>
                  <a:srgbClr val="78BE20"/>
                </a:solidFill>
                <a:highlight>
                  <a:srgbClr val="FFFFFF"/>
                </a:highlight>
              </a:defRPr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1800"/>
              <a:buChar char="■"/>
              <a:defRPr b="1">
                <a:solidFill>
                  <a:srgbClr val="78BE20"/>
                </a:solidFill>
                <a:highlight>
                  <a:srgbClr val="FFFFFF"/>
                </a:highlight>
              </a:defRPr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1800"/>
              <a:buChar char="●"/>
              <a:defRPr b="1">
                <a:solidFill>
                  <a:srgbClr val="78BE20"/>
                </a:solidFill>
                <a:highlight>
                  <a:srgbClr val="FFFFFF"/>
                </a:highlight>
              </a:defRPr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1800"/>
              <a:buChar char="○"/>
              <a:defRPr b="1">
                <a:solidFill>
                  <a:srgbClr val="78BE20"/>
                </a:solidFill>
                <a:highlight>
                  <a:srgbClr val="FFFFFF"/>
                </a:highlight>
              </a:defRPr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1800"/>
              <a:buChar char="■"/>
              <a:defRPr b="1">
                <a:solidFill>
                  <a:srgbClr val="78BE20"/>
                </a:solidFill>
                <a:highlight>
                  <a:srgbClr val="FFFFFF"/>
                </a:highlight>
              </a:defRPr>
            </a:lvl9pPr>
          </a:lstStyle>
          <a:p/>
        </p:txBody>
      </p:sp>
      <p:sp>
        <p:nvSpPr>
          <p:cNvPr id="45" name="Google Shape;45;p55"/>
          <p:cNvSpPr txBox="1"/>
          <p:nvPr/>
        </p:nvSpPr>
        <p:spPr>
          <a:xfrm>
            <a:off x="1238250" y="705175"/>
            <a:ext cx="11787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78BE20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b="1" i="0" sz="15000" u="none" cap="none" strike="noStrike">
              <a:solidFill>
                <a:srgbClr val="78BE20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46" name="Google Shape;46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fd8b360604_0_8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gfd8b360604_0_8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fd8b360604_0_8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fd8b360604_0_17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3" name="Google Shape;53;gfd8b360604_0_17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⊙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gfd8b360604_0_17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fd8b360604_0_17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gfd8b360604_0_17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a6951f876_0_7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gfa6951f876_0_7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gfa6951f876_0_7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00A3E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9"/>
          <p:cNvSpPr txBox="1"/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1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  <a:defRPr b="1" i="0" sz="2400" u="none" cap="none" strike="noStrike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  <a:defRPr b="1" i="0" sz="2400" u="none" cap="none" strike="noStrike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  <a:defRPr b="1" i="0" sz="2400" u="none" cap="none" strike="noStrike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  <a:defRPr b="1" i="0" sz="2400" u="none" cap="none" strike="noStrike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  <a:defRPr b="1" i="0" sz="2400" u="none" cap="none" strike="noStrike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  <a:defRPr b="1" i="0" sz="2400" u="none" cap="none" strike="noStrike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  <a:defRPr b="1" i="0" sz="2400" u="none" cap="none" strike="noStrike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  <a:defRPr b="1" i="0" sz="2400" u="none" cap="none" strike="noStrike">
                <a:solidFill>
                  <a:schemeClr val="lt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/>
        </p:txBody>
      </p:sp>
      <p:sp>
        <p:nvSpPr>
          <p:cNvPr id="7" name="Google Shape;7;p49"/>
          <p:cNvSpPr txBox="1"/>
          <p:nvPr>
            <p:ph idx="1" type="body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⊙"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■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a6951f876_0_70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9" name="Google Shape;59;gfa6951f876_0_70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gfa6951f876_0_70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gfa6951f876_0_70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gfa6951f876_0_70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a6951f876_0_78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4" name="Google Shape;134;gfa6951f876_0_78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gfa6951f876_0_78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gfa6951f876_0_78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gfa6951f876_0_78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1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6.png"/><Relationship Id="rId11" Type="http://schemas.openxmlformats.org/officeDocument/2006/relationships/image" Target="../media/image23.png"/><Relationship Id="rId22" Type="http://schemas.openxmlformats.org/officeDocument/2006/relationships/image" Target="../media/image30.png"/><Relationship Id="rId10" Type="http://schemas.openxmlformats.org/officeDocument/2006/relationships/image" Target="../media/image35.jpg"/><Relationship Id="rId21" Type="http://schemas.openxmlformats.org/officeDocument/2006/relationships/image" Target="../media/image24.png"/><Relationship Id="rId13" Type="http://schemas.openxmlformats.org/officeDocument/2006/relationships/image" Target="../media/image14.jpg"/><Relationship Id="rId24" Type="http://schemas.openxmlformats.org/officeDocument/2006/relationships/image" Target="../media/image33.png"/><Relationship Id="rId12" Type="http://schemas.openxmlformats.org/officeDocument/2006/relationships/image" Target="../media/image11.png"/><Relationship Id="rId23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Relationship Id="rId15" Type="http://schemas.openxmlformats.org/officeDocument/2006/relationships/image" Target="../media/image16.png"/><Relationship Id="rId14" Type="http://schemas.openxmlformats.org/officeDocument/2006/relationships/image" Target="../media/image22.png"/><Relationship Id="rId17" Type="http://schemas.openxmlformats.org/officeDocument/2006/relationships/image" Target="../media/image19.jpg"/><Relationship Id="rId16" Type="http://schemas.openxmlformats.org/officeDocument/2006/relationships/image" Target="../media/image21.png"/><Relationship Id="rId5" Type="http://schemas.openxmlformats.org/officeDocument/2006/relationships/image" Target="../media/image27.png"/><Relationship Id="rId19" Type="http://schemas.openxmlformats.org/officeDocument/2006/relationships/image" Target="../media/image26.png"/><Relationship Id="rId6" Type="http://schemas.openxmlformats.org/officeDocument/2006/relationships/image" Target="../media/image8.png"/><Relationship Id="rId18" Type="http://schemas.openxmlformats.org/officeDocument/2006/relationships/image" Target="../media/image20.png"/><Relationship Id="rId7" Type="http://schemas.openxmlformats.org/officeDocument/2006/relationships/image" Target="../media/image3.jpg"/><Relationship Id="rId8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Relationship Id="rId4" Type="http://schemas.openxmlformats.org/officeDocument/2006/relationships/image" Target="../media/image34.png"/><Relationship Id="rId5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jp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6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5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Relationship Id="rId4" Type="http://schemas.openxmlformats.org/officeDocument/2006/relationships/image" Target="../media/image39.png"/><Relationship Id="rId5" Type="http://schemas.openxmlformats.org/officeDocument/2006/relationships/image" Target="../media/image6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jpg"/><Relationship Id="rId4" Type="http://schemas.openxmlformats.org/officeDocument/2006/relationships/image" Target="../media/image5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Relationship Id="rId4" Type="http://schemas.openxmlformats.org/officeDocument/2006/relationships/image" Target="../media/image57.png"/><Relationship Id="rId5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jpg"/><Relationship Id="rId4" Type="http://schemas.openxmlformats.org/officeDocument/2006/relationships/image" Target="../media/image54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7" Type="http://schemas.openxmlformats.org/officeDocument/2006/relationships/image" Target="../media/image72.jpg"/><Relationship Id="rId8" Type="http://schemas.openxmlformats.org/officeDocument/2006/relationships/image" Target="../media/image5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Relationship Id="rId4" Type="http://schemas.openxmlformats.org/officeDocument/2006/relationships/image" Target="../media/image6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5.png"/><Relationship Id="rId4" Type="http://schemas.openxmlformats.org/officeDocument/2006/relationships/image" Target="../media/image5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5.png"/><Relationship Id="rId4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jpg"/><Relationship Id="rId10" Type="http://schemas.openxmlformats.org/officeDocument/2006/relationships/image" Target="../media/image71.jp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8.png"/><Relationship Id="rId4" Type="http://schemas.openxmlformats.org/officeDocument/2006/relationships/image" Target="../media/image64.jpg"/><Relationship Id="rId9" Type="http://schemas.openxmlformats.org/officeDocument/2006/relationships/image" Target="../media/image70.jpg"/><Relationship Id="rId5" Type="http://schemas.openxmlformats.org/officeDocument/2006/relationships/image" Target="../media/image66.jpg"/><Relationship Id="rId6" Type="http://schemas.openxmlformats.org/officeDocument/2006/relationships/image" Target="../media/image76.jpg"/><Relationship Id="rId7" Type="http://schemas.openxmlformats.org/officeDocument/2006/relationships/image" Target="../media/image67.jpg"/><Relationship Id="rId8" Type="http://schemas.openxmlformats.org/officeDocument/2006/relationships/image" Target="../media/image7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0.png"/><Relationship Id="rId4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3.png"/><Relationship Id="rId4" Type="http://schemas.openxmlformats.org/officeDocument/2006/relationships/image" Target="../media/image5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Relationship Id="rId4" Type="http://schemas.openxmlformats.org/officeDocument/2006/relationships/image" Target="../media/image7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5.png"/><Relationship Id="rId4" Type="http://schemas.openxmlformats.org/officeDocument/2006/relationships/image" Target="../media/image87.jpg"/><Relationship Id="rId5" Type="http://schemas.openxmlformats.org/officeDocument/2006/relationships/image" Target="../media/image77.png"/><Relationship Id="rId6" Type="http://schemas.openxmlformats.org/officeDocument/2006/relationships/image" Target="../media/image81.jpg"/><Relationship Id="rId7" Type="http://schemas.openxmlformats.org/officeDocument/2006/relationships/image" Target="../media/image5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8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3448" l="9140" r="0" t="12432"/>
          <a:stretch/>
        </p:blipFill>
        <p:spPr>
          <a:xfrm>
            <a:off x="4671875" y="0"/>
            <a:ext cx="6098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"/>
          <p:cNvSpPr txBox="1"/>
          <p:nvPr>
            <p:ph type="title"/>
          </p:nvPr>
        </p:nvSpPr>
        <p:spPr>
          <a:xfrm>
            <a:off x="-638700" y="3150105"/>
            <a:ext cx="63231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i="1" lang="en-US" sz="1800">
                <a:latin typeface="Montserrat"/>
                <a:ea typeface="Montserrat"/>
                <a:cs typeface="Montserrat"/>
                <a:sym typeface="Montserrat"/>
              </a:rPr>
              <a:t>Downtown Reimagined.</a:t>
            </a:r>
            <a:endParaRPr/>
          </a:p>
        </p:txBody>
      </p:sp>
      <p:sp>
        <p:nvSpPr>
          <p:cNvPr id="214" name="Google Shape;214;p1"/>
          <p:cNvSpPr txBox="1"/>
          <p:nvPr/>
        </p:nvSpPr>
        <p:spPr>
          <a:xfrm>
            <a:off x="302873" y="2565411"/>
            <a:ext cx="7130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Annual General Meeting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  Description automatically generated" id="215" name="Google Shape;21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199" y="1176929"/>
            <a:ext cx="2589313" cy="129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cba53d211_0_3"/>
          <p:cNvSpPr txBox="1"/>
          <p:nvPr>
            <p:ph idx="1" type="subTitle"/>
          </p:nvPr>
        </p:nvSpPr>
        <p:spPr>
          <a:xfrm>
            <a:off x="727952" y="1657725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fcba53d211_0_3"/>
          <p:cNvSpPr/>
          <p:nvPr/>
        </p:nvSpPr>
        <p:spPr>
          <a:xfrm>
            <a:off x="-75" y="-103525"/>
            <a:ext cx="9144000" cy="157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gfcba53d211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950" y="0"/>
            <a:ext cx="78827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0032a9d84d_0_0"/>
          <p:cNvSpPr txBox="1"/>
          <p:nvPr>
            <p:ph idx="1" type="subTitle"/>
          </p:nvPr>
        </p:nvSpPr>
        <p:spPr>
          <a:xfrm>
            <a:off x="727952" y="1657725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g10032a9d84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600" y="-76200"/>
            <a:ext cx="9717775" cy="523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832267b46_0_0"/>
          <p:cNvSpPr txBox="1"/>
          <p:nvPr>
            <p:ph idx="4294967295" type="title"/>
          </p:nvPr>
        </p:nvSpPr>
        <p:spPr>
          <a:xfrm>
            <a:off x="192838" y="193881"/>
            <a:ext cx="70041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Leveraging Partnerships</a:t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A picture containing graphical user interface  Description automatically generated" id="280" name="Google Shape;280;gf832267b4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1352" y="1291079"/>
            <a:ext cx="1652898" cy="826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  Description automatically generated" id="281" name="Google Shape;281;gf832267b4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8795" y="3089513"/>
            <a:ext cx="1958717" cy="1214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  Description automatically generated" id="282" name="Google Shape;282;gf832267b46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4431" y="3508476"/>
            <a:ext cx="1243804" cy="363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 Description automatically generated" id="283" name="Google Shape;283;gf832267b46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38337" y="1435305"/>
            <a:ext cx="1429756" cy="694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  Description automatically generated" id="284" name="Google Shape;284;gf832267b46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63451" y="2098593"/>
            <a:ext cx="1631954" cy="918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  Description automatically generated" id="285" name="Google Shape;285;gf832267b46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59040" y="2918310"/>
            <a:ext cx="929755" cy="92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f832267b46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84431" y="4416056"/>
            <a:ext cx="1376871" cy="60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f832267b46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47510" y="2093737"/>
            <a:ext cx="1131998" cy="1131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 Description automatically generated" id="288" name="Google Shape;288;gf832267b46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710296" y="1243098"/>
            <a:ext cx="1239674" cy="826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 Description automatically generated" id="289" name="Google Shape;289;gf832267b46_0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945867" y="2444725"/>
            <a:ext cx="1257864" cy="42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f832267b46_0_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735379" y="4046969"/>
            <a:ext cx="1077978" cy="826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a face  Description automatically generated" id="291" name="Google Shape;291;gf832267b46_0_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22676" y="4491025"/>
            <a:ext cx="1598021" cy="35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f832267b46_0_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0" y="4283211"/>
            <a:ext cx="1456340" cy="76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f832267b46_0_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527397" y="4058033"/>
            <a:ext cx="1042988" cy="104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f832267b46_0_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096789" y="1435305"/>
            <a:ext cx="918375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f832267b46_0_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977807" y="2627339"/>
            <a:ext cx="1117185" cy="581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  Description automatically generated" id="296" name="Google Shape;296;gf832267b46_0_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24596" y="3360376"/>
            <a:ext cx="828097" cy="65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f832267b46_0_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40429" y="2179004"/>
            <a:ext cx="796433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f832267b46_0_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-7560" y="1259245"/>
            <a:ext cx="1425502" cy="84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f832267b46_0_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345832" y="3520234"/>
            <a:ext cx="1315446" cy="65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f832267b46_0_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256134" y="4359483"/>
            <a:ext cx="940887" cy="665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  Description automatically generated" id="301" name="Google Shape;301;gf832267b46_0_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039083" y="3325997"/>
            <a:ext cx="1455080" cy="694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0376224b9_0_0"/>
          <p:cNvSpPr txBox="1"/>
          <p:nvPr>
            <p:ph idx="4294967295" type="ctrTitle"/>
          </p:nvPr>
        </p:nvSpPr>
        <p:spPr>
          <a:xfrm>
            <a:off x="315675" y="1705050"/>
            <a:ext cx="71463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/>
              <a:t>Congratulations on 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/>
              <a:t>your retirement, Lisa!</a:t>
            </a:r>
            <a:endParaRPr sz="4200"/>
          </a:p>
        </p:txBody>
      </p:sp>
      <p:pic>
        <p:nvPicPr>
          <p:cNvPr id="307" name="Google Shape;307;g100376224b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5856" y="0"/>
            <a:ext cx="32281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fb6aae7dd0_0_0"/>
          <p:cNvSpPr txBox="1"/>
          <p:nvPr>
            <p:ph type="title"/>
          </p:nvPr>
        </p:nvSpPr>
        <p:spPr>
          <a:xfrm>
            <a:off x="65900" y="307122"/>
            <a:ext cx="2042400" cy="4492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Meet the Downtown London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Team</a:t>
            </a:r>
            <a:endParaRPr/>
          </a:p>
        </p:txBody>
      </p:sp>
      <p:pic>
        <p:nvPicPr>
          <p:cNvPr id="313" name="Google Shape;313;gfb6aae7dd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144" y="7775"/>
            <a:ext cx="75081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gf8899fb60b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1600" y="21738"/>
            <a:ext cx="2592300" cy="2599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f8899fb60b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1600" y="2674025"/>
            <a:ext cx="2592302" cy="24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f8899fb60b_0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025" y="1333975"/>
            <a:ext cx="5957700" cy="14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f8899fb60b_0_33"/>
          <p:cNvSpPr txBox="1"/>
          <p:nvPr/>
        </p:nvSpPr>
        <p:spPr>
          <a:xfrm>
            <a:off x="1792025" y="2975675"/>
            <a:ext cx="4898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Aileen Murray &amp; David </a:t>
            </a:r>
            <a:r>
              <a:rPr b="1" lang="en-US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Campbell</a:t>
            </a:r>
            <a:endParaRPr b="1"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gfa6951f876_0_4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" y="962"/>
            <a:ext cx="9143987" cy="514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fa6951f876_0_4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045" y="325660"/>
            <a:ext cx="2426448" cy="157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fa6951f876_0_4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18082" y="4108124"/>
            <a:ext cx="3984307" cy="20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fa6951f876_0_432"/>
          <p:cNvSpPr txBox="1"/>
          <p:nvPr/>
        </p:nvSpPr>
        <p:spPr>
          <a:xfrm>
            <a:off x="842045" y="2213960"/>
            <a:ext cx="4150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Downtown London Strategy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2021-2025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fa6951f876_0_440"/>
          <p:cNvSpPr txBox="1"/>
          <p:nvPr>
            <p:ph type="title"/>
          </p:nvPr>
        </p:nvSpPr>
        <p:spPr>
          <a:xfrm>
            <a:off x="1526579" y="208946"/>
            <a:ext cx="46965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Goals of Strategy</a:t>
            </a:r>
            <a:endParaRPr/>
          </a:p>
        </p:txBody>
      </p:sp>
      <p:sp>
        <p:nvSpPr>
          <p:cNvPr id="337" name="Google Shape;337;gfa6951f876_0_440"/>
          <p:cNvSpPr txBox="1"/>
          <p:nvPr>
            <p:ph idx="1" type="body"/>
          </p:nvPr>
        </p:nvSpPr>
        <p:spPr>
          <a:xfrm>
            <a:off x="384049" y="1363945"/>
            <a:ext cx="4517700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ct val="100000"/>
              <a:buNone/>
            </a:pPr>
            <a:r>
              <a:rPr b="1" lang="en-US" sz="24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/>
          </a:p>
          <a:p>
            <a:pPr indent="-15494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406D"/>
              </a:buClr>
              <a:buSzPct val="100000"/>
              <a:buChar char="•"/>
            </a:pPr>
            <a:r>
              <a:rPr lang="en-US" sz="24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Build on previous efforts &amp; successes </a:t>
            </a:r>
            <a:endParaRPr/>
          </a:p>
          <a:p>
            <a:pPr indent="-15494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406D"/>
              </a:buClr>
              <a:buSzPct val="100000"/>
              <a:buChar char="•"/>
            </a:pPr>
            <a:r>
              <a:rPr lang="en-US" sz="24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Recover and rebuild from impacts of COVID-19</a:t>
            </a:r>
            <a:endParaRPr/>
          </a:p>
          <a:p>
            <a:pPr indent="-15494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406D"/>
              </a:buClr>
              <a:buSzPct val="100000"/>
              <a:buChar char="•"/>
            </a:pPr>
            <a:r>
              <a:rPr lang="en-US" sz="24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5 year plan</a:t>
            </a:r>
            <a:endParaRPr/>
          </a:p>
          <a:p>
            <a:pPr indent="-15494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406D"/>
              </a:buClr>
              <a:buSzPct val="100000"/>
              <a:buChar char="•"/>
            </a:pPr>
            <a:r>
              <a:rPr lang="en-US" sz="24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Evolution of LDBA and MainStreet London mandates, priorities and actions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500">
              <a:solidFill>
                <a:srgbClr val="16406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500">
              <a:solidFill>
                <a:srgbClr val="16406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500">
              <a:solidFill>
                <a:srgbClr val="1640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338" name="Google Shape;338;gfa6951f876_0_4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832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fa6951f876_0_440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&#10;&#10;Description automatically generated" id="340" name="Google Shape;340;gfa6951f876_0_440"/>
          <p:cNvPicPr preferRelativeResize="0"/>
          <p:nvPr/>
        </p:nvPicPr>
        <p:blipFill rotWithShape="1">
          <a:blip r:embed="rId4">
            <a:alphaModFix/>
          </a:blip>
          <a:srcRect b="-66" l="3611" r="345" t="4628"/>
          <a:stretch/>
        </p:blipFill>
        <p:spPr>
          <a:xfrm>
            <a:off x="5256422" y="1065520"/>
            <a:ext cx="3667291" cy="357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gfa6951f876_0_449"/>
          <p:cNvGrpSpPr/>
          <p:nvPr/>
        </p:nvGrpSpPr>
        <p:grpSpPr>
          <a:xfrm>
            <a:off x="845586" y="1623350"/>
            <a:ext cx="7721094" cy="2730562"/>
            <a:chOff x="1127448" y="2164467"/>
            <a:chExt cx="10294792" cy="3640749"/>
          </a:xfrm>
        </p:grpSpPr>
        <p:sp>
          <p:nvSpPr>
            <p:cNvPr id="347" name="Google Shape;347;gfa6951f876_0_449"/>
            <p:cNvSpPr/>
            <p:nvPr/>
          </p:nvSpPr>
          <p:spPr>
            <a:xfrm rot="10800000">
              <a:off x="6201366" y="5060030"/>
              <a:ext cx="324600" cy="279900"/>
            </a:xfrm>
            <a:prstGeom prst="triangle">
              <a:avLst>
                <a:gd fmla="val 50000" name="adj"/>
              </a:avLst>
            </a:prstGeom>
            <a:solidFill>
              <a:srgbClr val="83C14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fa6951f876_0_449"/>
            <p:cNvSpPr/>
            <p:nvPr/>
          </p:nvSpPr>
          <p:spPr>
            <a:xfrm rot="10800000">
              <a:off x="9819943" y="5069390"/>
              <a:ext cx="324600" cy="279900"/>
            </a:xfrm>
            <a:prstGeom prst="triangle">
              <a:avLst>
                <a:gd fmla="val 50000" name="adj"/>
              </a:avLst>
            </a:prstGeom>
            <a:solidFill>
              <a:srgbClr val="03A2D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fa6951f876_0_449"/>
            <p:cNvSpPr/>
            <p:nvPr/>
          </p:nvSpPr>
          <p:spPr>
            <a:xfrm rot="10800000">
              <a:off x="2406951" y="5060030"/>
              <a:ext cx="324600" cy="279900"/>
            </a:xfrm>
            <a:prstGeom prst="triangle">
              <a:avLst>
                <a:gd fmla="val 50000" name="adj"/>
              </a:avLst>
            </a:prstGeom>
            <a:solidFill>
              <a:srgbClr val="16406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0" name="Google Shape;350;gfa6951f876_0_449"/>
            <p:cNvCxnSpPr/>
            <p:nvPr/>
          </p:nvCxnSpPr>
          <p:spPr>
            <a:xfrm>
              <a:off x="2382922" y="5589240"/>
              <a:ext cx="7421400" cy="0"/>
            </a:xfrm>
            <a:prstGeom prst="straightConnector1">
              <a:avLst/>
            </a:prstGeom>
            <a:noFill/>
            <a:ln cap="flat" cmpd="sng" w="38100">
              <a:solidFill>
                <a:srgbClr val="83C142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351" name="Google Shape;351;gfa6951f876_0_449"/>
            <p:cNvSpPr/>
            <p:nvPr/>
          </p:nvSpPr>
          <p:spPr>
            <a:xfrm>
              <a:off x="8542240" y="2164467"/>
              <a:ext cx="2880000" cy="2880000"/>
            </a:xfrm>
            <a:prstGeom prst="roundRect">
              <a:avLst>
                <a:gd fmla="val 5497" name="adj"/>
              </a:avLst>
            </a:prstGeom>
            <a:solidFill>
              <a:srgbClr val="03A2D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fa6951f876_0_449"/>
            <p:cNvSpPr/>
            <p:nvPr/>
          </p:nvSpPr>
          <p:spPr>
            <a:xfrm>
              <a:off x="8544573" y="3054850"/>
              <a:ext cx="2875200" cy="451800"/>
            </a:xfrm>
            <a:prstGeom prst="rect">
              <a:avLst/>
            </a:prstGeom>
            <a:solidFill>
              <a:srgbClr val="3D73B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fa6951f876_0_449"/>
            <p:cNvSpPr/>
            <p:nvPr/>
          </p:nvSpPr>
          <p:spPr>
            <a:xfrm>
              <a:off x="4923663" y="2164467"/>
              <a:ext cx="2880000" cy="2880000"/>
            </a:xfrm>
            <a:prstGeom prst="roundRect">
              <a:avLst>
                <a:gd fmla="val 5497" name="adj"/>
              </a:avLst>
            </a:prstGeom>
            <a:solidFill>
              <a:srgbClr val="83C14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fa6951f876_0_449"/>
            <p:cNvSpPr/>
            <p:nvPr/>
          </p:nvSpPr>
          <p:spPr>
            <a:xfrm>
              <a:off x="4925463" y="3042050"/>
              <a:ext cx="2876400" cy="451800"/>
            </a:xfrm>
            <a:prstGeom prst="rect">
              <a:avLst/>
            </a:prstGeom>
            <a:solidFill>
              <a:srgbClr val="66973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gfa6951f876_0_449"/>
            <p:cNvSpPr/>
            <p:nvPr/>
          </p:nvSpPr>
          <p:spPr>
            <a:xfrm>
              <a:off x="1127448" y="2164467"/>
              <a:ext cx="2883600" cy="2880000"/>
            </a:xfrm>
            <a:prstGeom prst="roundRect">
              <a:avLst>
                <a:gd fmla="val 5497" name="adj"/>
              </a:avLst>
            </a:prstGeom>
            <a:solidFill>
              <a:srgbClr val="3D73B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3D73B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gfa6951f876_0_449"/>
            <p:cNvSpPr/>
            <p:nvPr/>
          </p:nvSpPr>
          <p:spPr>
            <a:xfrm>
              <a:off x="1508195" y="3432214"/>
              <a:ext cx="2122200" cy="134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0" spcFirstLastPara="1" rIns="0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Environmental Scan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Best Practices &amp; Trends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Market &amp; Member Analysis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Data Sources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Summary Report </a:t>
              </a:r>
              <a:endParaRPr sz="1100"/>
            </a:p>
          </p:txBody>
        </p:sp>
        <p:sp>
          <p:nvSpPr>
            <p:cNvPr id="357" name="Google Shape;357;gfa6951f876_0_449"/>
            <p:cNvSpPr/>
            <p:nvPr/>
          </p:nvSpPr>
          <p:spPr>
            <a:xfrm>
              <a:off x="1129248" y="3006757"/>
              <a:ext cx="2880000" cy="451800"/>
            </a:xfrm>
            <a:prstGeom prst="rect">
              <a:avLst/>
            </a:prstGeom>
            <a:solidFill>
              <a:srgbClr val="16406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fa6951f876_0_449"/>
            <p:cNvSpPr txBox="1"/>
            <p:nvPr/>
          </p:nvSpPr>
          <p:spPr>
            <a:xfrm>
              <a:off x="4966582" y="3111535"/>
              <a:ext cx="2794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Community Engagement</a:t>
              </a:r>
              <a:endParaRPr sz="1100"/>
            </a:p>
          </p:txBody>
        </p:sp>
        <p:sp>
          <p:nvSpPr>
            <p:cNvPr id="359" name="Google Shape;359;gfa6951f876_0_449"/>
            <p:cNvSpPr/>
            <p:nvPr/>
          </p:nvSpPr>
          <p:spPr>
            <a:xfrm>
              <a:off x="5214925" y="3586304"/>
              <a:ext cx="2297400" cy="13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0" spcFirstLastPara="1" rIns="0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Online Surveys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Stakeholder Interviews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Focus Groups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Summary Report &amp; Strategic Priorities</a:t>
              </a:r>
              <a:endParaRPr sz="1100"/>
            </a:p>
          </p:txBody>
        </p:sp>
        <p:sp>
          <p:nvSpPr>
            <p:cNvPr id="360" name="Google Shape;360;gfa6951f876_0_449"/>
            <p:cNvSpPr txBox="1"/>
            <p:nvPr/>
          </p:nvSpPr>
          <p:spPr>
            <a:xfrm>
              <a:off x="8542240" y="3121474"/>
              <a:ext cx="2880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Strategy Development</a:t>
              </a:r>
              <a:endParaRPr sz="1100"/>
            </a:p>
          </p:txBody>
        </p:sp>
        <p:sp>
          <p:nvSpPr>
            <p:cNvPr id="361" name="Google Shape;361;gfa6951f876_0_449"/>
            <p:cNvSpPr/>
            <p:nvPr/>
          </p:nvSpPr>
          <p:spPr>
            <a:xfrm>
              <a:off x="8921187" y="3605902"/>
              <a:ext cx="21222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0" spcFirstLastPara="1" rIns="0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Strategic Plan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Operations</a:t>
              </a:r>
              <a:r>
                <a:rPr lang="en-US" sz="11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Plan 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Executive Summary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Sector Profiles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Performance Measures</a:t>
              </a:r>
              <a:endParaRPr sz="1100"/>
            </a:p>
          </p:txBody>
        </p:sp>
        <p:sp>
          <p:nvSpPr>
            <p:cNvPr id="362" name="Google Shape;362;gfa6951f876_0_449"/>
            <p:cNvSpPr/>
            <p:nvPr/>
          </p:nvSpPr>
          <p:spPr>
            <a:xfrm>
              <a:off x="1470698" y="2298470"/>
              <a:ext cx="2197200" cy="6453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algn="t" dir="5400000" dist="50800">
                <a:srgbClr val="000000">
                  <a:alpha val="98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Phase 1</a:t>
              </a:r>
              <a:endParaRPr sz="1100"/>
            </a:p>
          </p:txBody>
        </p:sp>
        <p:sp>
          <p:nvSpPr>
            <p:cNvPr id="363" name="Google Shape;363;gfa6951f876_0_449"/>
            <p:cNvSpPr/>
            <p:nvPr/>
          </p:nvSpPr>
          <p:spPr>
            <a:xfrm>
              <a:off x="5265113" y="2280639"/>
              <a:ext cx="2197200" cy="6453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algn="t" dir="5400000" dist="50800">
                <a:srgbClr val="000000">
                  <a:alpha val="98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Phase 2</a:t>
              </a:r>
              <a:endParaRPr b="1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gfa6951f876_0_449"/>
            <p:cNvSpPr/>
            <p:nvPr/>
          </p:nvSpPr>
          <p:spPr>
            <a:xfrm>
              <a:off x="8883690" y="2287039"/>
              <a:ext cx="2197200" cy="6453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algn="t" dir="5400000" dist="50800">
                <a:srgbClr val="000000">
                  <a:alpha val="98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Phase 3</a:t>
              </a:r>
              <a:endParaRPr b="1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fa6951f876_0_449"/>
            <p:cNvSpPr txBox="1"/>
            <p:nvPr/>
          </p:nvSpPr>
          <p:spPr>
            <a:xfrm>
              <a:off x="1470698" y="3063442"/>
              <a:ext cx="2197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Research &amp; Analysis</a:t>
              </a:r>
              <a:endParaRPr sz="1100"/>
            </a:p>
          </p:txBody>
        </p:sp>
        <p:sp>
          <p:nvSpPr>
            <p:cNvPr id="366" name="Google Shape;366;gfa6951f876_0_449"/>
            <p:cNvSpPr/>
            <p:nvPr/>
          </p:nvSpPr>
          <p:spPr>
            <a:xfrm>
              <a:off x="2353224" y="5373216"/>
              <a:ext cx="432000" cy="432000"/>
            </a:xfrm>
            <a:prstGeom prst="ellipse">
              <a:avLst/>
            </a:prstGeom>
            <a:solidFill>
              <a:schemeClr val="lt1"/>
            </a:solidFill>
            <a:ln cap="flat" cmpd="sng" w="50800">
              <a:solidFill>
                <a:srgbClr val="16406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fa6951f876_0_449"/>
            <p:cNvSpPr/>
            <p:nvPr/>
          </p:nvSpPr>
          <p:spPr>
            <a:xfrm>
              <a:off x="6147639" y="5373216"/>
              <a:ext cx="432000" cy="432000"/>
            </a:xfrm>
            <a:prstGeom prst="ellipse">
              <a:avLst/>
            </a:prstGeom>
            <a:solidFill>
              <a:schemeClr val="lt1"/>
            </a:solidFill>
            <a:ln cap="flat" cmpd="sng" w="50800">
              <a:solidFill>
                <a:srgbClr val="83C14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fa6951f876_0_449"/>
            <p:cNvSpPr/>
            <p:nvPr/>
          </p:nvSpPr>
          <p:spPr>
            <a:xfrm>
              <a:off x="9766216" y="5373216"/>
              <a:ext cx="432000" cy="432000"/>
            </a:xfrm>
            <a:prstGeom prst="ellipse">
              <a:avLst/>
            </a:prstGeom>
            <a:solidFill>
              <a:schemeClr val="lt1"/>
            </a:solidFill>
            <a:ln cap="flat" cmpd="sng" w="50800">
              <a:solidFill>
                <a:srgbClr val="03A2D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" name="Google Shape;369;gfa6951f876_0_449"/>
          <p:cNvSpPr txBox="1"/>
          <p:nvPr>
            <p:ph type="title"/>
          </p:nvPr>
        </p:nvSpPr>
        <p:spPr>
          <a:xfrm>
            <a:off x="1386775" y="232062"/>
            <a:ext cx="50199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ct val="100000"/>
              <a:buFont typeface="Arial"/>
              <a:buNone/>
            </a:pPr>
            <a: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Strategic Planning Process</a:t>
            </a:r>
            <a:endParaRPr/>
          </a:p>
        </p:txBody>
      </p:sp>
      <p:pic>
        <p:nvPicPr>
          <p:cNvPr descr="A picture containing text&#10;&#10;Description automatically generated" id="370" name="Google Shape;370;gfa6951f876_0_4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832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fa6951f876_0_449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gfa6951f876_0_4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" y="962"/>
            <a:ext cx="9143987" cy="514253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fa6951f876_0_479"/>
          <p:cNvSpPr txBox="1"/>
          <p:nvPr/>
        </p:nvSpPr>
        <p:spPr>
          <a:xfrm>
            <a:off x="739905" y="1842213"/>
            <a:ext cx="4150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Findings</a:t>
            </a:r>
            <a:endParaRPr sz="1100"/>
          </a:p>
        </p:txBody>
      </p:sp>
      <p:pic>
        <p:nvPicPr>
          <p:cNvPr id="379" name="Google Shape;379;gfa6951f876_0_4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045" y="121378"/>
            <a:ext cx="1142035" cy="73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"/>
          <p:cNvSpPr txBox="1"/>
          <p:nvPr>
            <p:ph idx="1" type="body"/>
          </p:nvPr>
        </p:nvSpPr>
        <p:spPr>
          <a:xfrm rot="-5400000">
            <a:off x="-1885949" y="1847039"/>
            <a:ext cx="5143500" cy="1371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81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b="1"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WELCOME</a:t>
            </a:r>
            <a:endParaRPr/>
          </a:p>
        </p:txBody>
      </p:sp>
      <p:pic>
        <p:nvPicPr>
          <p:cNvPr id="221" name="Google Shape;22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1175" y="152400"/>
            <a:ext cx="392435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550" y="135938"/>
            <a:ext cx="4112824" cy="487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fa6951f876_0_486"/>
          <p:cNvSpPr txBox="1"/>
          <p:nvPr>
            <p:ph type="title"/>
          </p:nvPr>
        </p:nvSpPr>
        <p:spPr>
          <a:xfrm>
            <a:off x="1467612" y="285107"/>
            <a:ext cx="41568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A Key City Asset</a:t>
            </a:r>
            <a:endParaRPr/>
          </a:p>
        </p:txBody>
      </p:sp>
      <p:sp>
        <p:nvSpPr>
          <p:cNvPr id="386" name="Google Shape;386;gfa6951f876_0_486"/>
          <p:cNvSpPr txBox="1"/>
          <p:nvPr/>
        </p:nvSpPr>
        <p:spPr>
          <a:xfrm>
            <a:off x="221616" y="1231834"/>
            <a:ext cx="4797600" cy="3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critical contributor to the overall health and wellbeing of the city</a:t>
            </a:r>
            <a:endParaRPr sz="1100"/>
          </a:p>
          <a:p>
            <a:pPr indent="-247650" lvl="0" marL="254000" marR="0" rtl="0" algn="l">
              <a:spcBef>
                <a:spcPts val="230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Heart of city’s economy</a:t>
            </a:r>
            <a:endParaRPr sz="1100"/>
          </a:p>
          <a:p>
            <a:pPr indent="-247650" lvl="0" marL="254000" marR="0" rtl="0" algn="l">
              <a:spcBef>
                <a:spcPts val="230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Centre of cultural, recreational and social life</a:t>
            </a:r>
            <a:endParaRPr sz="1100"/>
          </a:p>
        </p:txBody>
      </p:sp>
      <p:pic>
        <p:nvPicPr>
          <p:cNvPr descr="A picture containing text&#10;&#10;Description automatically generated" id="387" name="Google Shape;387;gfa6951f876_0_4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16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fa6951f876_0_486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gfa6951f876_0_486"/>
          <p:cNvPicPr preferRelativeResize="0"/>
          <p:nvPr/>
        </p:nvPicPr>
        <p:blipFill rotWithShape="1">
          <a:blip r:embed="rId4">
            <a:alphaModFix/>
          </a:blip>
          <a:srcRect b="11371" l="6393" r="49997" t="0"/>
          <a:stretch/>
        </p:blipFill>
        <p:spPr>
          <a:xfrm>
            <a:off x="5703083" y="1231834"/>
            <a:ext cx="3037750" cy="2363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fa6951f876_0_495"/>
          <p:cNvSpPr txBox="1"/>
          <p:nvPr>
            <p:ph type="title"/>
          </p:nvPr>
        </p:nvSpPr>
        <p:spPr>
          <a:xfrm>
            <a:off x="1707775" y="231588"/>
            <a:ext cx="68502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The Downtown Economy</a:t>
            </a:r>
            <a:endParaRPr/>
          </a:p>
        </p:txBody>
      </p:sp>
      <p:sp>
        <p:nvSpPr>
          <p:cNvPr id="396" name="Google Shape;396;gfa6951f876_0_495"/>
          <p:cNvSpPr txBox="1"/>
          <p:nvPr>
            <p:ph idx="1" type="body"/>
          </p:nvPr>
        </p:nvSpPr>
        <p:spPr>
          <a:xfrm>
            <a:off x="220287" y="2016999"/>
            <a:ext cx="4530000" cy="24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</a:pPr>
            <a:r>
              <a:rPr b="1" lang="en-US"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1,485 </a:t>
            </a:r>
            <a:r>
              <a:rPr b="1" lang="en-US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employer businesses</a:t>
            </a:r>
            <a:br>
              <a:rPr lang="en-US" sz="2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in three Census Tracts </a:t>
            </a:r>
            <a:r>
              <a:rPr lang="en-US" sz="1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(June 2020)</a:t>
            </a:r>
            <a:br>
              <a:rPr lang="en-US" sz="1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397" name="Google Shape;397;gfa6951f876_0_4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048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fa6951f876_0_495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C141"/>
              </a:buClr>
              <a:buSzPts val="1200"/>
              <a:buFont typeface="Arial"/>
              <a:buNone/>
            </a:pPr>
            <a:fld id="{00000000-1234-1234-1234-123412341234}" type="slidenum">
              <a:rPr b="1" i="0" lang="en-US" sz="1200" u="none" cap="none" strike="noStrike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gfa6951f876_0_495"/>
          <p:cNvPicPr preferRelativeResize="0"/>
          <p:nvPr/>
        </p:nvPicPr>
        <p:blipFill rotWithShape="1">
          <a:blip r:embed="rId4">
            <a:alphaModFix/>
          </a:blip>
          <a:srcRect b="-1480" l="-1280" r="1279" t="1480"/>
          <a:stretch/>
        </p:blipFill>
        <p:spPr>
          <a:xfrm>
            <a:off x="4618097" y="988225"/>
            <a:ext cx="4187354" cy="361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fa6951f876_0_504"/>
          <p:cNvSpPr txBox="1"/>
          <p:nvPr>
            <p:ph type="title"/>
          </p:nvPr>
        </p:nvSpPr>
        <p:spPr>
          <a:xfrm>
            <a:off x="1577339" y="285107"/>
            <a:ext cx="71802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ct val="100000"/>
              <a:buFont typeface="Arial"/>
              <a:buNone/>
            </a:pPr>
            <a: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Concentration of firms and employment</a:t>
            </a:r>
            <a:b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7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per sq. km., 2020</a:t>
            </a:r>
            <a:endParaRPr/>
          </a:p>
        </p:txBody>
      </p:sp>
      <p:sp>
        <p:nvSpPr>
          <p:cNvPr id="406" name="Google Shape;406;gfa6951f876_0_504"/>
          <p:cNvSpPr txBox="1"/>
          <p:nvPr/>
        </p:nvSpPr>
        <p:spPr>
          <a:xfrm>
            <a:off x="220287" y="4684177"/>
            <a:ext cx="6102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Source: Statistics Canada </a:t>
            </a:r>
            <a:r>
              <a:rPr lang="en-US">
                <a:solidFill>
                  <a:schemeClr val="dk2"/>
                </a:solidFill>
              </a:rPr>
              <a:t>B</a:t>
            </a: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usiness </a:t>
            </a:r>
            <a:r>
              <a:rPr lang="en-US">
                <a:solidFill>
                  <a:schemeClr val="dk2"/>
                </a:solidFill>
              </a:rPr>
              <a:t>L</a:t>
            </a: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ocation </a:t>
            </a:r>
            <a:r>
              <a:rPr lang="en-US">
                <a:solidFill>
                  <a:schemeClr val="dk2"/>
                </a:solidFill>
              </a:rPr>
              <a:t>C</a:t>
            </a: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ounts, June 2020.</a:t>
            </a:r>
            <a:endParaRPr sz="15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407" name="Google Shape;407;gfa6951f876_0_5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16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fa6951f876_0_504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circle with white text&#10;&#10;Description automatically generated with low confidence" id="409" name="Google Shape;409;gfa6951f876_0_5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0832" y="1099890"/>
            <a:ext cx="4973376" cy="3484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fa6951f876_0_513"/>
          <p:cNvSpPr txBox="1"/>
          <p:nvPr>
            <p:ph type="title"/>
          </p:nvPr>
        </p:nvSpPr>
        <p:spPr>
          <a:xfrm>
            <a:off x="1707775" y="231588"/>
            <a:ext cx="68502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Downtown assessment</a:t>
            </a:r>
            <a:endParaRPr/>
          </a:p>
        </p:txBody>
      </p:sp>
      <p:sp>
        <p:nvSpPr>
          <p:cNvPr id="416" name="Google Shape;416;gfa6951f876_0_513"/>
          <p:cNvSpPr txBox="1"/>
          <p:nvPr>
            <p:ph idx="1" type="body"/>
          </p:nvPr>
        </p:nvSpPr>
        <p:spPr>
          <a:xfrm>
            <a:off x="586049" y="1493144"/>
            <a:ext cx="4341300" cy="3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None/>
            </a:pPr>
            <a:r>
              <a:rPr b="1" lang="en-US" sz="3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$887M </a:t>
            </a:r>
            <a:r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Downtown BIA area assessment </a:t>
            </a:r>
            <a:r>
              <a:rPr lang="en-US"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(2020)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</a:pPr>
            <a:r>
              <a:rPr b="1" lang="en-US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5.7% </a:t>
            </a:r>
            <a:r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of a downtown businesses’ property tax bill goes to the BIA.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</a:pPr>
            <a:r>
              <a:rPr b="1" lang="en-US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94.3% </a:t>
            </a: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goes to the City of London to fund public services.</a:t>
            </a:r>
            <a:endParaRPr sz="2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417" name="Google Shape;417;gfa6951f876_0_5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048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fa6951f876_0_513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fa6951f876_0_513"/>
          <p:cNvSpPr txBox="1"/>
          <p:nvPr/>
        </p:nvSpPr>
        <p:spPr>
          <a:xfrm>
            <a:off x="586048" y="4731463"/>
            <a:ext cx="4573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City of London</a:t>
            </a:r>
            <a:endParaRPr sz="1100"/>
          </a:p>
        </p:txBody>
      </p:sp>
      <p:pic>
        <p:nvPicPr>
          <p:cNvPr id="420" name="Google Shape;420;gfa6951f876_0_5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9877" y="1064423"/>
            <a:ext cx="3425454" cy="3467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a6951f876_0_523"/>
          <p:cNvSpPr txBox="1"/>
          <p:nvPr>
            <p:ph type="title"/>
          </p:nvPr>
        </p:nvSpPr>
        <p:spPr>
          <a:xfrm>
            <a:off x="1728216" y="285107"/>
            <a:ext cx="57555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Growing Population</a:t>
            </a:r>
            <a:endParaRPr/>
          </a:p>
        </p:txBody>
      </p:sp>
      <p:sp>
        <p:nvSpPr>
          <p:cNvPr id="427" name="Google Shape;427;gfa6951f876_0_523"/>
          <p:cNvSpPr txBox="1"/>
          <p:nvPr/>
        </p:nvSpPr>
        <p:spPr>
          <a:xfrm>
            <a:off x="1377835" y="1489867"/>
            <a:ext cx="71802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7,900</a:t>
            </a:r>
            <a:r>
              <a:rPr b="1"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residents and</a:t>
            </a:r>
            <a:r>
              <a:rPr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5,300</a:t>
            </a:r>
            <a:r>
              <a:rPr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households </a:t>
            </a:r>
            <a:r>
              <a:rPr lang="en-US"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(est.)</a:t>
            </a:r>
            <a:endParaRPr sz="1100"/>
          </a:p>
        </p:txBody>
      </p:sp>
      <p:pic>
        <p:nvPicPr>
          <p:cNvPr descr="resident Icon 3857425" id="428" name="Google Shape;428;gfa6951f876_0_5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721" y="1347236"/>
            <a:ext cx="7143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429" name="Google Shape;429;gfa6951f876_0_5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16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fa6951f876_0_523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fa6951f876_0_523"/>
          <p:cNvSpPr txBox="1"/>
          <p:nvPr/>
        </p:nvSpPr>
        <p:spPr>
          <a:xfrm>
            <a:off x="1377835" y="2591805"/>
            <a:ext cx="71802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55% </a:t>
            </a: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forecast population growth </a:t>
            </a: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(2016 to 2039).</a:t>
            </a:r>
            <a:endParaRPr sz="1100"/>
          </a:p>
        </p:txBody>
      </p:sp>
      <p:pic>
        <p:nvPicPr>
          <p:cNvPr id="432" name="Google Shape;432;gfa6951f876_0_5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776" y="2407219"/>
            <a:ext cx="786264" cy="7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fa6951f876_0_523"/>
          <p:cNvSpPr txBox="1"/>
          <p:nvPr/>
        </p:nvSpPr>
        <p:spPr>
          <a:xfrm>
            <a:off x="1377834" y="3504559"/>
            <a:ext cx="71802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One of the fastest growing cities and urban centres in Canada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fa6951f876_0_535"/>
          <p:cNvSpPr txBox="1"/>
          <p:nvPr>
            <p:ph type="title"/>
          </p:nvPr>
        </p:nvSpPr>
        <p:spPr>
          <a:xfrm>
            <a:off x="1728216" y="285107"/>
            <a:ext cx="57555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Downtown Ecosystem</a:t>
            </a:r>
            <a:endParaRPr/>
          </a:p>
        </p:txBody>
      </p:sp>
      <p:pic>
        <p:nvPicPr>
          <p:cNvPr descr="A picture containing text&#10;&#10;Description automatically generated" id="440" name="Google Shape;440;gfa6951f876_0_5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16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fa6951f876_0_535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&#10;&#10;Description automatically generated" id="442" name="Google Shape;442;gfa6951f876_0_535"/>
          <p:cNvPicPr preferRelativeResize="0"/>
          <p:nvPr/>
        </p:nvPicPr>
        <p:blipFill rotWithShape="1">
          <a:blip r:embed="rId4">
            <a:alphaModFix/>
          </a:blip>
          <a:srcRect b="2865" l="12054" r="9310" t="2258"/>
          <a:stretch/>
        </p:blipFill>
        <p:spPr>
          <a:xfrm>
            <a:off x="220288" y="1503536"/>
            <a:ext cx="5367742" cy="325023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43" name="Google Shape;443;gfa6951f876_0_535"/>
          <p:cNvSpPr txBox="1"/>
          <p:nvPr/>
        </p:nvSpPr>
        <p:spPr>
          <a:xfrm>
            <a:off x="5920069" y="1362784"/>
            <a:ext cx="3127500" cy="3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City of London</a:t>
            </a:r>
            <a:endParaRPr sz="1100"/>
          </a:p>
          <a:p>
            <a:pPr indent="-2222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Anchors</a:t>
            </a:r>
            <a:endParaRPr sz="1100"/>
          </a:p>
          <a:p>
            <a:pPr indent="-2222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Community Builders</a:t>
            </a:r>
            <a:endParaRPr sz="1100"/>
          </a:p>
          <a:p>
            <a:pPr indent="-2222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Post Secondary Education</a:t>
            </a:r>
            <a:endParaRPr sz="1100"/>
          </a:p>
          <a:p>
            <a:pPr indent="-2222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Arts &amp; Culture Sector</a:t>
            </a:r>
            <a:endParaRPr sz="1100"/>
          </a:p>
          <a:p>
            <a:pPr indent="-2222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Corporate Offices</a:t>
            </a:r>
            <a:endParaRPr sz="1100"/>
          </a:p>
          <a:p>
            <a:pPr indent="-2222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Developers, Real Estate Professionals</a:t>
            </a:r>
            <a:endParaRPr sz="1100"/>
          </a:p>
          <a:p>
            <a:pPr indent="-2222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Event Organizers</a:t>
            </a:r>
            <a:endParaRPr sz="1100"/>
          </a:p>
          <a:p>
            <a:pPr indent="-2222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Other BIAs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fa6951f876_0_544"/>
          <p:cNvSpPr txBox="1"/>
          <p:nvPr>
            <p:ph type="title"/>
          </p:nvPr>
        </p:nvSpPr>
        <p:spPr>
          <a:xfrm>
            <a:off x="1386776" y="232062"/>
            <a:ext cx="42474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Strategic Priorities</a:t>
            </a:r>
            <a:endParaRPr/>
          </a:p>
        </p:txBody>
      </p:sp>
      <p:pic>
        <p:nvPicPr>
          <p:cNvPr descr="A picture containing text&#10;&#10;Description automatically generated" id="450" name="Google Shape;450;gfa6951f876_0_5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832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fa6951f876_0_544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2" name="Google Shape;452;gfa6951f876_0_544"/>
          <p:cNvGrpSpPr/>
          <p:nvPr/>
        </p:nvGrpSpPr>
        <p:grpSpPr>
          <a:xfrm>
            <a:off x="2194405" y="551774"/>
            <a:ext cx="4785238" cy="4845305"/>
            <a:chOff x="-472352" y="-394564"/>
            <a:chExt cx="5761182" cy="5834203"/>
          </a:xfrm>
        </p:grpSpPr>
        <p:sp>
          <p:nvSpPr>
            <p:cNvPr id="453" name="Google Shape;453;gfa6951f876_0_544"/>
            <p:cNvSpPr/>
            <p:nvPr/>
          </p:nvSpPr>
          <p:spPr>
            <a:xfrm rot="7202476">
              <a:off x="236539" y="450850"/>
              <a:ext cx="4343400" cy="4143374"/>
            </a:xfrm>
            <a:custGeom>
              <a:rect b="b" l="l" r="r" t="t"/>
              <a:pathLst>
                <a:path extrusionOk="0" h="1073" w="1125">
                  <a:moveTo>
                    <a:pt x="1097" y="535"/>
                  </a:moveTo>
                  <a:cubicBezTo>
                    <a:pt x="1097" y="484"/>
                    <a:pt x="1090" y="433"/>
                    <a:pt x="1075" y="383"/>
                  </a:cubicBezTo>
                  <a:cubicBezTo>
                    <a:pt x="1039" y="264"/>
                    <a:pt x="965" y="163"/>
                    <a:pt x="863" y="95"/>
                  </a:cubicBezTo>
                  <a:cubicBezTo>
                    <a:pt x="837" y="46"/>
                    <a:pt x="837" y="46"/>
                    <a:pt x="837" y="46"/>
                  </a:cubicBezTo>
                  <a:cubicBezTo>
                    <a:pt x="822" y="69"/>
                    <a:pt x="822" y="69"/>
                    <a:pt x="822" y="69"/>
                  </a:cubicBezTo>
                  <a:cubicBezTo>
                    <a:pt x="820" y="68"/>
                    <a:pt x="818" y="67"/>
                    <a:pt x="816" y="66"/>
                  </a:cubicBezTo>
                  <a:cubicBezTo>
                    <a:pt x="740" y="25"/>
                    <a:pt x="658" y="3"/>
                    <a:pt x="573" y="2"/>
                  </a:cubicBezTo>
                  <a:cubicBezTo>
                    <a:pt x="486" y="0"/>
                    <a:pt x="402" y="19"/>
                    <a:pt x="327" y="56"/>
                  </a:cubicBezTo>
                  <a:cubicBezTo>
                    <a:pt x="272" y="55"/>
                    <a:pt x="272" y="55"/>
                    <a:pt x="272" y="55"/>
                  </a:cubicBezTo>
                  <a:cubicBezTo>
                    <a:pt x="285" y="79"/>
                    <a:pt x="285" y="79"/>
                    <a:pt x="285" y="79"/>
                  </a:cubicBezTo>
                  <a:cubicBezTo>
                    <a:pt x="205" y="127"/>
                    <a:pt x="138" y="197"/>
                    <a:pt x="92" y="283"/>
                  </a:cubicBezTo>
                  <a:cubicBezTo>
                    <a:pt x="56" y="350"/>
                    <a:pt x="35" y="421"/>
                    <a:pt x="30" y="492"/>
                  </a:cubicBezTo>
                  <a:cubicBezTo>
                    <a:pt x="30" y="492"/>
                    <a:pt x="30" y="492"/>
                    <a:pt x="30" y="492"/>
                  </a:cubicBezTo>
                  <a:cubicBezTo>
                    <a:pt x="0" y="538"/>
                    <a:pt x="0" y="538"/>
                    <a:pt x="0" y="538"/>
                  </a:cubicBezTo>
                  <a:cubicBezTo>
                    <a:pt x="28" y="540"/>
                    <a:pt x="28" y="540"/>
                    <a:pt x="28" y="540"/>
                  </a:cubicBezTo>
                  <a:cubicBezTo>
                    <a:pt x="29" y="713"/>
                    <a:pt x="115" y="881"/>
                    <a:pt x="266" y="981"/>
                  </a:cubicBezTo>
                  <a:cubicBezTo>
                    <a:pt x="291" y="1029"/>
                    <a:pt x="291" y="1029"/>
                    <a:pt x="291" y="1029"/>
                  </a:cubicBezTo>
                  <a:cubicBezTo>
                    <a:pt x="306" y="1006"/>
                    <a:pt x="306" y="1006"/>
                    <a:pt x="306" y="1006"/>
                  </a:cubicBezTo>
                  <a:cubicBezTo>
                    <a:pt x="307" y="1006"/>
                    <a:pt x="308" y="1007"/>
                    <a:pt x="309" y="1007"/>
                  </a:cubicBezTo>
                  <a:cubicBezTo>
                    <a:pt x="385" y="1048"/>
                    <a:pt x="467" y="1070"/>
                    <a:pt x="552" y="1071"/>
                  </a:cubicBezTo>
                  <a:cubicBezTo>
                    <a:pt x="640" y="1073"/>
                    <a:pt x="724" y="1053"/>
                    <a:pt x="799" y="1016"/>
                  </a:cubicBezTo>
                  <a:cubicBezTo>
                    <a:pt x="854" y="1017"/>
                    <a:pt x="854" y="1017"/>
                    <a:pt x="854" y="1017"/>
                  </a:cubicBezTo>
                  <a:cubicBezTo>
                    <a:pt x="841" y="993"/>
                    <a:pt x="841" y="993"/>
                    <a:pt x="841" y="993"/>
                  </a:cubicBezTo>
                  <a:cubicBezTo>
                    <a:pt x="920" y="945"/>
                    <a:pt x="987" y="876"/>
                    <a:pt x="1033" y="790"/>
                  </a:cubicBezTo>
                  <a:cubicBezTo>
                    <a:pt x="1068" y="725"/>
                    <a:pt x="1089" y="654"/>
                    <a:pt x="1095" y="582"/>
                  </a:cubicBezTo>
                  <a:cubicBezTo>
                    <a:pt x="1095" y="582"/>
                    <a:pt x="1095" y="582"/>
                    <a:pt x="1095" y="582"/>
                  </a:cubicBezTo>
                  <a:cubicBezTo>
                    <a:pt x="1125" y="536"/>
                    <a:pt x="1125" y="536"/>
                    <a:pt x="1125" y="536"/>
                  </a:cubicBezTo>
                  <a:lnTo>
                    <a:pt x="1097" y="535"/>
                  </a:lnTo>
                  <a:close/>
                  <a:moveTo>
                    <a:pt x="1030" y="788"/>
                  </a:moveTo>
                  <a:cubicBezTo>
                    <a:pt x="984" y="873"/>
                    <a:pt x="918" y="942"/>
                    <a:pt x="839" y="990"/>
                  </a:cubicBezTo>
                  <a:cubicBezTo>
                    <a:pt x="826" y="965"/>
                    <a:pt x="826" y="965"/>
                    <a:pt x="826" y="965"/>
                  </a:cubicBezTo>
                  <a:cubicBezTo>
                    <a:pt x="796" y="1013"/>
                    <a:pt x="796" y="1013"/>
                    <a:pt x="796" y="1013"/>
                  </a:cubicBezTo>
                  <a:cubicBezTo>
                    <a:pt x="796" y="1013"/>
                    <a:pt x="796" y="1013"/>
                    <a:pt x="796" y="1013"/>
                  </a:cubicBezTo>
                  <a:cubicBezTo>
                    <a:pt x="722" y="1050"/>
                    <a:pt x="639" y="1069"/>
                    <a:pt x="552" y="1067"/>
                  </a:cubicBezTo>
                  <a:cubicBezTo>
                    <a:pt x="467" y="1066"/>
                    <a:pt x="386" y="1044"/>
                    <a:pt x="311" y="1004"/>
                  </a:cubicBezTo>
                  <a:cubicBezTo>
                    <a:pt x="310" y="1003"/>
                    <a:pt x="309" y="1003"/>
                    <a:pt x="308" y="1002"/>
                  </a:cubicBezTo>
                  <a:cubicBezTo>
                    <a:pt x="323" y="979"/>
                    <a:pt x="323" y="979"/>
                    <a:pt x="323" y="979"/>
                  </a:cubicBezTo>
                  <a:cubicBezTo>
                    <a:pt x="267" y="977"/>
                    <a:pt x="267" y="977"/>
                    <a:pt x="267" y="977"/>
                  </a:cubicBezTo>
                  <a:cubicBezTo>
                    <a:pt x="118" y="877"/>
                    <a:pt x="33" y="711"/>
                    <a:pt x="32" y="540"/>
                  </a:cubicBezTo>
                  <a:cubicBezTo>
                    <a:pt x="59" y="541"/>
                    <a:pt x="59" y="541"/>
                    <a:pt x="59" y="541"/>
                  </a:cubicBezTo>
                  <a:cubicBezTo>
                    <a:pt x="34" y="492"/>
                    <a:pt x="34" y="492"/>
                    <a:pt x="34" y="492"/>
                  </a:cubicBezTo>
                  <a:cubicBezTo>
                    <a:pt x="34" y="492"/>
                    <a:pt x="34" y="492"/>
                    <a:pt x="34" y="492"/>
                  </a:cubicBezTo>
                  <a:cubicBezTo>
                    <a:pt x="39" y="421"/>
                    <a:pt x="60" y="351"/>
                    <a:pt x="95" y="285"/>
                  </a:cubicBezTo>
                  <a:cubicBezTo>
                    <a:pt x="141" y="199"/>
                    <a:pt x="208" y="130"/>
                    <a:pt x="287" y="82"/>
                  </a:cubicBezTo>
                  <a:cubicBezTo>
                    <a:pt x="301" y="107"/>
                    <a:pt x="301" y="107"/>
                    <a:pt x="301" y="107"/>
                  </a:cubicBezTo>
                  <a:cubicBezTo>
                    <a:pt x="330" y="59"/>
                    <a:pt x="330" y="59"/>
                    <a:pt x="330" y="59"/>
                  </a:cubicBezTo>
                  <a:cubicBezTo>
                    <a:pt x="404" y="23"/>
                    <a:pt x="487" y="4"/>
                    <a:pt x="573" y="6"/>
                  </a:cubicBezTo>
                  <a:cubicBezTo>
                    <a:pt x="658" y="7"/>
                    <a:pt x="739" y="29"/>
                    <a:pt x="814" y="69"/>
                  </a:cubicBezTo>
                  <a:cubicBezTo>
                    <a:pt x="816" y="70"/>
                    <a:pt x="818" y="72"/>
                    <a:pt x="820" y="73"/>
                  </a:cubicBezTo>
                  <a:cubicBezTo>
                    <a:pt x="806" y="96"/>
                    <a:pt x="806" y="96"/>
                    <a:pt x="806" y="96"/>
                  </a:cubicBezTo>
                  <a:cubicBezTo>
                    <a:pt x="861" y="98"/>
                    <a:pt x="861" y="98"/>
                    <a:pt x="861" y="98"/>
                  </a:cubicBezTo>
                  <a:cubicBezTo>
                    <a:pt x="962" y="166"/>
                    <a:pt x="1035" y="266"/>
                    <a:pt x="1071" y="384"/>
                  </a:cubicBezTo>
                  <a:cubicBezTo>
                    <a:pt x="1086" y="434"/>
                    <a:pt x="1093" y="484"/>
                    <a:pt x="1093" y="535"/>
                  </a:cubicBezTo>
                  <a:cubicBezTo>
                    <a:pt x="1065" y="534"/>
                    <a:pt x="1065" y="534"/>
                    <a:pt x="1065" y="534"/>
                  </a:cubicBezTo>
                  <a:cubicBezTo>
                    <a:pt x="1091" y="583"/>
                    <a:pt x="1091" y="583"/>
                    <a:pt x="1091" y="583"/>
                  </a:cubicBezTo>
                  <a:cubicBezTo>
                    <a:pt x="1091" y="583"/>
                    <a:pt x="1091" y="583"/>
                    <a:pt x="1091" y="583"/>
                  </a:cubicBezTo>
                  <a:cubicBezTo>
                    <a:pt x="1085" y="654"/>
                    <a:pt x="1064" y="724"/>
                    <a:pt x="1030" y="788"/>
                  </a:cubicBezTo>
                  <a:close/>
                </a:path>
              </a:pathLst>
            </a:custGeom>
            <a:solidFill>
              <a:srgbClr val="777777"/>
            </a:solidFill>
            <a:ln cap="flat" cmpd="sng" w="9525">
              <a:solidFill>
                <a:srgbClr val="60606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ctr" dir="5400000" dist="25400">
                <a:schemeClr val="dk2">
                  <a:alpha val="26670"/>
                </a:schemeClr>
              </a:outerShdw>
            </a:effectLst>
          </p:spPr>
          <p:txBody>
            <a:bodyPr anchorCtr="0" anchor="ctr" bIns="30800" lIns="61575" spcFirstLastPara="1" rIns="61575" wrap="square" tIns="3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4" name="Google Shape;454;gfa6951f876_0_544"/>
            <p:cNvGrpSpPr/>
            <p:nvPr/>
          </p:nvGrpSpPr>
          <p:grpSpPr>
            <a:xfrm>
              <a:off x="27541" y="0"/>
              <a:ext cx="4769554" cy="5033963"/>
              <a:chOff x="27541" y="0"/>
              <a:chExt cx="4769554" cy="5033963"/>
            </a:xfrm>
          </p:grpSpPr>
          <p:sp>
            <p:nvSpPr>
              <p:cNvPr id="455" name="Google Shape;455;gfa6951f876_0_544"/>
              <p:cNvSpPr/>
              <p:nvPr/>
            </p:nvSpPr>
            <p:spPr>
              <a:xfrm>
                <a:off x="1717675" y="0"/>
                <a:ext cx="1377950" cy="1379538"/>
              </a:xfrm>
              <a:custGeom>
                <a:rect b="b" l="l" r="r" t="t"/>
                <a:pathLst>
                  <a:path extrusionOk="0" h="869" w="868">
                    <a:moveTo>
                      <a:pt x="868" y="0"/>
                    </a:moveTo>
                    <a:lnTo>
                      <a:pt x="868" y="869"/>
                    </a:lnTo>
                    <a:lnTo>
                      <a:pt x="0" y="8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gfa6951f876_0_544"/>
              <p:cNvSpPr/>
              <p:nvPr/>
            </p:nvSpPr>
            <p:spPr>
              <a:xfrm>
                <a:off x="1717675" y="3654425"/>
                <a:ext cx="1377950" cy="1379538"/>
              </a:xfrm>
              <a:custGeom>
                <a:rect b="b" l="l" r="r" t="t"/>
                <a:pathLst>
                  <a:path extrusionOk="0" h="869" w="868">
                    <a:moveTo>
                      <a:pt x="868" y="0"/>
                    </a:moveTo>
                    <a:lnTo>
                      <a:pt x="868" y="869"/>
                    </a:lnTo>
                    <a:lnTo>
                      <a:pt x="0" y="8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gfa6951f876_0_544"/>
              <p:cNvSpPr/>
              <p:nvPr/>
            </p:nvSpPr>
            <p:spPr>
              <a:xfrm>
                <a:off x="3308350" y="2736850"/>
                <a:ext cx="1379538" cy="1379538"/>
              </a:xfrm>
              <a:custGeom>
                <a:rect b="b" l="l" r="r" t="t"/>
                <a:pathLst>
                  <a:path extrusionOk="0" h="869" w="869">
                    <a:moveTo>
                      <a:pt x="869" y="0"/>
                    </a:moveTo>
                    <a:lnTo>
                      <a:pt x="869" y="869"/>
                    </a:lnTo>
                    <a:lnTo>
                      <a:pt x="0" y="8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gfa6951f876_0_544"/>
              <p:cNvSpPr/>
              <p:nvPr/>
            </p:nvSpPr>
            <p:spPr>
              <a:xfrm>
                <a:off x="128588" y="2736850"/>
                <a:ext cx="1379538" cy="1379538"/>
              </a:xfrm>
              <a:custGeom>
                <a:rect b="b" l="l" r="r" t="t"/>
                <a:pathLst>
                  <a:path extrusionOk="0" h="869" w="869">
                    <a:moveTo>
                      <a:pt x="869" y="0"/>
                    </a:moveTo>
                    <a:lnTo>
                      <a:pt x="869" y="869"/>
                    </a:lnTo>
                    <a:lnTo>
                      <a:pt x="0" y="8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gfa6951f876_0_544"/>
              <p:cNvSpPr/>
              <p:nvPr/>
            </p:nvSpPr>
            <p:spPr>
              <a:xfrm>
                <a:off x="128588" y="901700"/>
                <a:ext cx="1379538" cy="1379538"/>
              </a:xfrm>
              <a:custGeom>
                <a:rect b="b" l="l" r="r" t="t"/>
                <a:pathLst>
                  <a:path extrusionOk="0" h="869" w="869">
                    <a:moveTo>
                      <a:pt x="869" y="0"/>
                    </a:moveTo>
                    <a:lnTo>
                      <a:pt x="869" y="869"/>
                    </a:lnTo>
                    <a:lnTo>
                      <a:pt x="0" y="8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gfa6951f876_0_544"/>
              <p:cNvSpPr/>
              <p:nvPr/>
            </p:nvSpPr>
            <p:spPr>
              <a:xfrm>
                <a:off x="1717674" y="0"/>
                <a:ext cx="1377900" cy="1379400"/>
              </a:xfrm>
              <a:prstGeom prst="rect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gfa6951f876_0_544"/>
              <p:cNvSpPr/>
              <p:nvPr/>
            </p:nvSpPr>
            <p:spPr>
              <a:xfrm>
                <a:off x="1717675" y="3654425"/>
                <a:ext cx="1377900" cy="1379400"/>
              </a:xfrm>
              <a:prstGeom prst="rect">
                <a:avLst/>
              </a:pr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gfa6951f876_0_544"/>
              <p:cNvSpPr/>
              <p:nvPr/>
            </p:nvSpPr>
            <p:spPr>
              <a:xfrm>
                <a:off x="3308349" y="2719386"/>
                <a:ext cx="1379400" cy="1379400"/>
              </a:xfrm>
              <a:prstGeom prst="rect">
                <a:avLst/>
              </a:pr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gfa6951f876_0_544"/>
              <p:cNvSpPr/>
              <p:nvPr/>
            </p:nvSpPr>
            <p:spPr>
              <a:xfrm>
                <a:off x="128588" y="2719388"/>
                <a:ext cx="1379400" cy="1377900"/>
              </a:xfrm>
              <a:prstGeom prst="rect">
                <a:avLst/>
              </a:prstGeom>
              <a:solidFill>
                <a:schemeClr val="accent4"/>
              </a:solidFill>
              <a:ln cap="flat" cmpd="sng" w="9525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gfa6951f876_0_544"/>
              <p:cNvSpPr/>
              <p:nvPr/>
            </p:nvSpPr>
            <p:spPr>
              <a:xfrm>
                <a:off x="128588" y="928687"/>
                <a:ext cx="1379400" cy="1381200"/>
              </a:xfrm>
              <a:prstGeom prst="rect">
                <a:avLst/>
              </a:pr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gfa6951f876_0_544"/>
              <p:cNvSpPr/>
              <p:nvPr/>
            </p:nvSpPr>
            <p:spPr>
              <a:xfrm>
                <a:off x="3308350" y="928687"/>
                <a:ext cx="1379400" cy="1379400"/>
              </a:xfrm>
              <a:prstGeom prst="rect">
                <a:avLst/>
              </a:prstGeom>
              <a:solidFill>
                <a:schemeClr val="dk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gfa6951f876_0_544"/>
              <p:cNvSpPr/>
              <p:nvPr/>
            </p:nvSpPr>
            <p:spPr>
              <a:xfrm>
                <a:off x="3095627" y="608212"/>
                <a:ext cx="1379537" cy="1379538"/>
              </a:xfrm>
              <a:custGeom>
                <a:rect b="b" l="l" r="r" t="t"/>
                <a:pathLst>
                  <a:path extrusionOk="0" h="869" w="869">
                    <a:moveTo>
                      <a:pt x="869" y="0"/>
                    </a:moveTo>
                    <a:lnTo>
                      <a:pt x="869" y="869"/>
                    </a:lnTo>
                    <a:lnTo>
                      <a:pt x="0" y="8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gfa6951f876_0_544"/>
              <p:cNvSpPr/>
              <p:nvPr/>
            </p:nvSpPr>
            <p:spPr>
              <a:xfrm>
                <a:off x="1607715" y="3930092"/>
                <a:ext cx="1599900" cy="88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Downtown</a:t>
                </a:r>
                <a:b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champion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gfa6951f876_0_544"/>
              <p:cNvSpPr/>
              <p:nvPr/>
            </p:nvSpPr>
            <p:spPr>
              <a:xfrm>
                <a:off x="3197195" y="1036928"/>
                <a:ext cx="1599900" cy="1163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Diversified economic base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gfa6951f876_0_544"/>
              <p:cNvSpPr/>
              <p:nvPr/>
            </p:nvSpPr>
            <p:spPr>
              <a:xfrm>
                <a:off x="3252665" y="2887164"/>
                <a:ext cx="1488900" cy="88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Strong partnerships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gfa6951f876_0_544"/>
              <p:cNvSpPr/>
              <p:nvPr/>
            </p:nvSpPr>
            <p:spPr>
              <a:xfrm>
                <a:off x="27541" y="1164970"/>
                <a:ext cx="1599900" cy="88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Focused governance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gfa6951f876_0_544"/>
              <p:cNvSpPr/>
              <p:nvPr/>
            </p:nvSpPr>
            <p:spPr>
              <a:xfrm>
                <a:off x="167868" y="2871686"/>
                <a:ext cx="1280700" cy="974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Member Support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gfa6951f876_0_544"/>
              <p:cNvSpPr/>
              <p:nvPr/>
            </p:nvSpPr>
            <p:spPr>
              <a:xfrm>
                <a:off x="1583755" y="87504"/>
                <a:ext cx="1599900" cy="1163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rotWithShape="0" algn="t" dir="5400000" dist="25400">
                  <a:srgbClr val="000000">
                    <a:alpha val="2667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Support for a safe, welcoming environment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gfa6951f876_0_544"/>
              <p:cNvSpPr/>
              <p:nvPr/>
            </p:nvSpPr>
            <p:spPr>
              <a:xfrm>
                <a:off x="1603375" y="1709737"/>
                <a:ext cx="1611300" cy="1612800"/>
              </a:xfrm>
              <a:prstGeom prst="ellipse">
                <a:avLst/>
              </a:prstGeom>
              <a:solidFill>
                <a:srgbClr val="777777"/>
              </a:solidFill>
              <a:ln cap="flat" cmpd="sng" w="9525">
                <a:solidFill>
                  <a:srgbClr val="60606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ctr" dir="5400000" dist="25400">
                  <a:schemeClr val="dk2">
                    <a:alpha val="26670"/>
                  </a:scheme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gfa6951f876_0_544"/>
              <p:cNvSpPr/>
              <p:nvPr/>
            </p:nvSpPr>
            <p:spPr>
              <a:xfrm>
                <a:off x="1709864" y="2013419"/>
                <a:ext cx="1385700" cy="974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" rotWithShape="0" algn="t" dir="5400000" dist="25400">
                  <a:srgbClr val="000000">
                    <a:alpha val="12940"/>
                  </a:srgbClr>
                </a:outerShdw>
              </a:effectLst>
            </p:spPr>
            <p:txBody>
              <a:bodyPr anchorCtr="0" anchor="ctr" bIns="30800" lIns="61575" spcFirstLastPara="1" rIns="61575" wrap="square" tIns="3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Strategic Priorities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gfa6951f876_0_5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" y="962"/>
            <a:ext cx="9143987" cy="514253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fa6951f876_0_574"/>
          <p:cNvSpPr txBox="1"/>
          <p:nvPr/>
        </p:nvSpPr>
        <p:spPr>
          <a:xfrm>
            <a:off x="739905" y="1842213"/>
            <a:ext cx="41505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Downtown London Strategy</a:t>
            </a:r>
            <a:endParaRPr sz="1100"/>
          </a:p>
        </p:txBody>
      </p:sp>
      <p:pic>
        <p:nvPicPr>
          <p:cNvPr id="482" name="Google Shape;482;gfa6951f876_0_5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045" y="121378"/>
            <a:ext cx="1142035" cy="73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fa6951f876_0_581"/>
          <p:cNvSpPr txBox="1"/>
          <p:nvPr>
            <p:ph type="title"/>
          </p:nvPr>
        </p:nvSpPr>
        <p:spPr>
          <a:xfrm>
            <a:off x="1577339" y="285107"/>
            <a:ext cx="71802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ct val="100000"/>
              <a:buFont typeface="Arial"/>
              <a:buNone/>
            </a:pPr>
            <a: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The Strategy</a:t>
            </a:r>
            <a:b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1700">
              <a:solidFill>
                <a:srgbClr val="1640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489" name="Google Shape;489;gfa6951f876_0_5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16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fa6951f876_0_581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fa6951f876_0_581"/>
          <p:cNvSpPr txBox="1"/>
          <p:nvPr/>
        </p:nvSpPr>
        <p:spPr>
          <a:xfrm>
            <a:off x="516641" y="1437313"/>
            <a:ext cx="50418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603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Arial"/>
              <a:buChar char="•"/>
            </a:pPr>
            <a:r>
              <a:rPr b="1" lang="en-US" sz="4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goals and related objectives</a:t>
            </a:r>
            <a:endParaRPr sz="1100"/>
          </a:p>
          <a:p>
            <a:pPr indent="-2603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Arial"/>
              <a:buChar char="•"/>
            </a:pPr>
            <a:r>
              <a:rPr b="1" lang="en-US" sz="4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strategic directions</a:t>
            </a:r>
            <a:endParaRPr sz="1100"/>
          </a:p>
          <a:p>
            <a:pPr indent="-10160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art&#10;&#10;Description automatically generated with low confidence" id="492" name="Google Shape;492;gfa6951f876_0_5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5679" y="912022"/>
            <a:ext cx="2538871" cy="3266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fa6951f876_0_590"/>
          <p:cNvSpPr txBox="1"/>
          <p:nvPr>
            <p:ph type="title"/>
          </p:nvPr>
        </p:nvSpPr>
        <p:spPr>
          <a:xfrm>
            <a:off x="1577339" y="285107"/>
            <a:ext cx="71802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ct val="100000"/>
              <a:buFont typeface="Arial"/>
              <a:buNone/>
            </a:pPr>
            <a: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Vision &amp; Mission</a:t>
            </a:r>
            <a:br>
              <a:rPr b="1" lang="en-US" sz="30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1700">
              <a:solidFill>
                <a:srgbClr val="1640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gfa6951f876_0_590"/>
          <p:cNvSpPr txBox="1"/>
          <p:nvPr/>
        </p:nvSpPr>
        <p:spPr>
          <a:xfrm>
            <a:off x="1981200" y="1188042"/>
            <a:ext cx="66789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Vision</a:t>
            </a:r>
            <a:endParaRPr sz="1100"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Downtown London represents a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thriving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progressive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welcoming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district in the heart of the city. The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people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that own businesses, visit, work</a:t>
            </a:r>
            <a:r>
              <a:rPr i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</a:t>
            </a:r>
            <a:r>
              <a:rPr i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and live in the district are the essence of its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vibrancy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diversity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100"/>
          </a:p>
        </p:txBody>
      </p:sp>
      <p:pic>
        <p:nvPicPr>
          <p:cNvPr descr="A picture containing text&#10;&#10;Description automatically generated" id="500" name="Google Shape;500;gfa6951f876_0_5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16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fa6951f876_0_590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&#10;&#10;Description automatically generated" id="502" name="Google Shape;502;gfa6951f876_0_5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998" y="1277034"/>
            <a:ext cx="1465897" cy="145923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gfa6951f876_0_590"/>
          <p:cNvSpPr txBox="1"/>
          <p:nvPr/>
        </p:nvSpPr>
        <p:spPr>
          <a:xfrm>
            <a:off x="1999806" y="3074609"/>
            <a:ext cx="6413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Mission Statement</a:t>
            </a:r>
            <a:endParaRPr b="1" sz="2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Downtown London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represents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supports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its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fostering a strong, thriving downtown in the </a:t>
            </a:r>
            <a:r>
              <a:rPr b="1"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economic and cultural heart</a:t>
            </a:r>
            <a:r>
              <a:rPr lang="en-US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of the city of London</a:t>
            </a: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100"/>
          </a:p>
        </p:txBody>
      </p:sp>
      <p:pic>
        <p:nvPicPr>
          <p:cNvPr id="504" name="Google Shape;504;gfa6951f876_0_5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5276" y="3062965"/>
            <a:ext cx="1212063" cy="131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1564" y="-12"/>
            <a:ext cx="6656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510" name="Google Shape;510;gfa6951f876_0_6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4191" y="1557556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11" name="Google Shape;511;gfa6951f876_0_6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0957" y="1557556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12" name="Google Shape;512;gfa6951f876_0_6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723" y="1557556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13" name="Google Shape;513;gfa6951f876_0_6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40633" y="1557556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14" name="Google Shape;514;gfa6951f876_0_6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37412" y="1557556"/>
            <a:ext cx="16002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fa6951f876_0_601"/>
          <p:cNvSpPr txBox="1"/>
          <p:nvPr>
            <p:ph type="title"/>
          </p:nvPr>
        </p:nvSpPr>
        <p:spPr>
          <a:xfrm>
            <a:off x="1508759" y="285107"/>
            <a:ext cx="61449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Downtown London’s Values</a:t>
            </a:r>
            <a:endParaRPr sz="1100"/>
          </a:p>
        </p:txBody>
      </p:sp>
      <p:pic>
        <p:nvPicPr>
          <p:cNvPr descr="A picture containing text&#10;&#10;Description automatically generated" id="516" name="Google Shape;516;gfa6951f876_0_6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1616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gfa6951f876_0_601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fa6951f876_0_601"/>
          <p:cNvSpPr txBox="1"/>
          <p:nvPr/>
        </p:nvSpPr>
        <p:spPr>
          <a:xfrm>
            <a:off x="307724" y="3363355"/>
            <a:ext cx="16002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Member Support</a:t>
            </a:r>
            <a:endParaRPr sz="1100"/>
          </a:p>
        </p:txBody>
      </p:sp>
      <p:sp>
        <p:nvSpPr>
          <p:cNvPr id="519" name="Google Shape;519;gfa6951f876_0_601"/>
          <p:cNvSpPr txBox="1"/>
          <p:nvPr/>
        </p:nvSpPr>
        <p:spPr>
          <a:xfrm>
            <a:off x="2022224" y="3363355"/>
            <a:ext cx="16002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Leadership</a:t>
            </a:r>
            <a:endParaRPr sz="17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fa6951f876_0_601"/>
          <p:cNvSpPr txBox="1"/>
          <p:nvPr/>
        </p:nvSpPr>
        <p:spPr>
          <a:xfrm>
            <a:off x="3734191" y="3363355"/>
            <a:ext cx="16002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Collaboration</a:t>
            </a:r>
            <a:endParaRPr sz="1100"/>
          </a:p>
        </p:txBody>
      </p:sp>
      <p:sp>
        <p:nvSpPr>
          <p:cNvPr id="521" name="Google Shape;521;gfa6951f876_0_601"/>
          <p:cNvSpPr txBox="1"/>
          <p:nvPr/>
        </p:nvSpPr>
        <p:spPr>
          <a:xfrm>
            <a:off x="5446160" y="3363355"/>
            <a:ext cx="16002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Diversity </a:t>
            </a:r>
            <a:endParaRPr sz="17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fa6951f876_0_601"/>
          <p:cNvSpPr txBox="1"/>
          <p:nvPr/>
        </p:nvSpPr>
        <p:spPr>
          <a:xfrm>
            <a:off x="7134032" y="3363355"/>
            <a:ext cx="16002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Prosperity</a:t>
            </a:r>
            <a:endParaRPr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fa6951f876_0_618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529" name="Google Shape;529;gfa6951f876_0_6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49" y="107758"/>
            <a:ext cx="850706" cy="540013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fa6951f876_0_618"/>
          <p:cNvSpPr txBox="1"/>
          <p:nvPr>
            <p:ph type="title"/>
          </p:nvPr>
        </p:nvSpPr>
        <p:spPr>
          <a:xfrm>
            <a:off x="1508759" y="285107"/>
            <a:ext cx="61449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Downtown London’s Goals</a:t>
            </a:r>
            <a:endParaRPr sz="1100"/>
          </a:p>
        </p:txBody>
      </p:sp>
      <p:pic>
        <p:nvPicPr>
          <p:cNvPr id="531" name="Google Shape;531;gfa6951f876_0_6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900" y="1493137"/>
            <a:ext cx="8215122" cy="2334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7" name="Google Shape;537;gfa6951f876_0_626"/>
          <p:cNvGraphicFramePr/>
          <p:nvPr/>
        </p:nvGraphicFramePr>
        <p:xfrm>
          <a:off x="365995" y="1041085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{FAB8EA27-8993-4247-9AFD-E25031CEC394}</a:tableStyleId>
              </a:tblPr>
              <a:tblGrid>
                <a:gridCol w="1436675"/>
                <a:gridCol w="6755275"/>
              </a:tblGrid>
              <a:tr h="1530650">
                <a:tc>
                  <a:txBody>
                    <a:bodyPr/>
                    <a:lstStyle/>
                    <a:p>
                      <a:pPr indent="0" lvl="0" marL="508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Objective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39950" marL="39950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06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Plan and program efforts that provide an atmosphere that </a:t>
                      </a:r>
                      <a:r>
                        <a:rPr b="1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attracts</a:t>
                      </a:r>
                      <a:r>
                        <a:rPr b="0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and </a:t>
                      </a:r>
                      <a:r>
                        <a:rPr b="1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welcomes visitors </a:t>
                      </a:r>
                      <a:r>
                        <a:rPr b="0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and encourages </a:t>
                      </a:r>
                      <a:r>
                        <a:rPr b="1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new</a:t>
                      </a:r>
                      <a:r>
                        <a:rPr b="0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and </a:t>
                      </a:r>
                      <a:r>
                        <a:rPr b="1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continued</a:t>
                      </a:r>
                      <a:r>
                        <a:rPr b="0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business investment </a:t>
                      </a:r>
                      <a:r>
                        <a:rPr b="0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 the downtown. </a:t>
                      </a:r>
                      <a:endParaRPr b="0"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51425" marL="5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06D"/>
                    </a:solidFill>
                  </a:tcPr>
                </a:tc>
              </a:tr>
            </a:tbl>
          </a:graphicData>
        </a:graphic>
      </p:graphicFrame>
      <p:sp>
        <p:nvSpPr>
          <p:cNvPr id="538" name="Google Shape;538;gfa6951f876_0_626"/>
          <p:cNvSpPr txBox="1"/>
          <p:nvPr/>
        </p:nvSpPr>
        <p:spPr>
          <a:xfrm>
            <a:off x="2026586" y="209189"/>
            <a:ext cx="70188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Goal 1: Welcoming, safe and vibrant downtown</a:t>
            </a:r>
            <a:endParaRPr b="1"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539" name="Google Shape;539;gfa6951f876_0_6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661" y="110000"/>
            <a:ext cx="545717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fa6951f876_0_626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fa6951f876_0_626"/>
          <p:cNvSpPr txBox="1"/>
          <p:nvPr/>
        </p:nvSpPr>
        <p:spPr>
          <a:xfrm>
            <a:off x="366075" y="2858575"/>
            <a:ext cx="8191800" cy="17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16406D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Culturally diverse events and activations</a:t>
            </a:r>
            <a:endParaRPr sz="1100"/>
          </a:p>
          <a:p>
            <a:pPr indent="-215900" lvl="0" marL="215900" marR="0" rtl="0" algn="l">
              <a:spcBef>
                <a:spcPts val="500"/>
              </a:spcBef>
              <a:spcAft>
                <a:spcPts val="0"/>
              </a:spcAft>
              <a:buClr>
                <a:srgbClr val="16406D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Core Area Action Plan implementation</a:t>
            </a:r>
            <a:endParaRPr sz="1100"/>
          </a:p>
          <a:p>
            <a:pPr indent="-215900" lvl="0" marL="215900" marR="0" rtl="0" algn="l">
              <a:spcBef>
                <a:spcPts val="500"/>
              </a:spcBef>
              <a:spcAft>
                <a:spcPts val="0"/>
              </a:spcAft>
              <a:buClr>
                <a:srgbClr val="16406D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Sharing best practices</a:t>
            </a:r>
            <a:endParaRPr sz="1100"/>
          </a:p>
          <a:p>
            <a:pPr indent="-215900" lvl="0" marL="215900" marR="0" rtl="0" algn="l">
              <a:spcBef>
                <a:spcPts val="500"/>
              </a:spcBef>
              <a:spcAft>
                <a:spcPts val="0"/>
              </a:spcAft>
              <a:buClr>
                <a:srgbClr val="16406D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6406D"/>
                </a:solidFill>
                <a:latin typeface="Arial"/>
                <a:ea typeface="Arial"/>
                <a:cs typeface="Arial"/>
                <a:sym typeface="Arial"/>
              </a:rPr>
              <a:t>Better utilizing vacant storefronts</a:t>
            </a:r>
            <a:endParaRPr sz="1100"/>
          </a:p>
        </p:txBody>
      </p:sp>
      <p:pic>
        <p:nvPicPr>
          <p:cNvPr descr="A picture containing text&#10;&#10;Description automatically generated" id="542" name="Google Shape;542;gfa6951f876_0_6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749" y="107758"/>
            <a:ext cx="850706" cy="54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8" name="Google Shape;548;gfa6951f876_0_636"/>
          <p:cNvGraphicFramePr/>
          <p:nvPr/>
        </p:nvGraphicFramePr>
        <p:xfrm>
          <a:off x="365995" y="914147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{FAB8EA27-8993-4247-9AFD-E25031CEC394}</a:tableStyleId>
              </a:tblPr>
              <a:tblGrid>
                <a:gridCol w="1495450"/>
                <a:gridCol w="6696475"/>
              </a:tblGrid>
              <a:tr h="1153050">
                <a:tc>
                  <a:txBody>
                    <a:bodyPr/>
                    <a:lstStyle/>
                    <a:p>
                      <a:pPr indent="0" lvl="0" marL="508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Objective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39950" marL="39950" anchor="ctr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16406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Grow and diversify the businesses, residents, services, and activities that contribute to the economic vitality of the district.</a:t>
                      </a:r>
                      <a:r>
                        <a:rPr lang="en-US" sz="2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51425" marL="5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06D"/>
                    </a:solidFill>
                  </a:tcPr>
                </a:tc>
              </a:tr>
            </a:tbl>
          </a:graphicData>
        </a:graphic>
      </p:graphicFrame>
      <p:sp>
        <p:nvSpPr>
          <p:cNvPr id="549" name="Google Shape;549;gfa6951f876_0_636"/>
          <p:cNvSpPr txBox="1"/>
          <p:nvPr/>
        </p:nvSpPr>
        <p:spPr>
          <a:xfrm>
            <a:off x="2360348" y="158467"/>
            <a:ext cx="6353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Goal 2: Diversified economic base</a:t>
            </a:r>
            <a:endParaRPr b="1" sz="2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gfa6951f876_0_6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3731" y="107758"/>
            <a:ext cx="553341" cy="5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fa6951f876_0_636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fa6951f876_0_636"/>
          <p:cNvSpPr txBox="1"/>
          <p:nvPr/>
        </p:nvSpPr>
        <p:spPr>
          <a:xfrm>
            <a:off x="434571" y="1763634"/>
            <a:ext cx="81921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rgbClr val="1640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fa6951f876_0_636"/>
          <p:cNvSpPr txBox="1"/>
          <p:nvPr/>
        </p:nvSpPr>
        <p:spPr>
          <a:xfrm>
            <a:off x="747407" y="2159603"/>
            <a:ext cx="7566300" cy="16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Downtown population</a:t>
            </a:r>
            <a:endParaRPr sz="1100"/>
          </a:p>
          <a:p>
            <a:pPr indent="-215900" lvl="0" marL="2159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Business mix and investment</a:t>
            </a:r>
            <a:endParaRPr sz="1100"/>
          </a:p>
          <a:p>
            <a:pPr indent="-215900" lvl="0" marL="2159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Business incubation &amp; entrepreneurship:</a:t>
            </a:r>
            <a:b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students, BIPOC, startups</a:t>
            </a:r>
            <a:endParaRPr sz="1100"/>
          </a:p>
        </p:txBody>
      </p:sp>
      <p:pic>
        <p:nvPicPr>
          <p:cNvPr descr="A picture containing text&#10;&#10;Description automatically generated" id="554" name="Google Shape;554;gfa6951f876_0_6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749" y="107758"/>
            <a:ext cx="850706" cy="54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0" name="Google Shape;560;gfa6951f876_0_647"/>
          <p:cNvGraphicFramePr/>
          <p:nvPr/>
        </p:nvGraphicFramePr>
        <p:xfrm>
          <a:off x="517470" y="139844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{726FD239-3506-4A5E-A92D-BEE636439142}</a:tableStyleId>
              </a:tblPr>
              <a:tblGrid>
                <a:gridCol w="2010100"/>
                <a:gridCol w="2010100"/>
                <a:gridCol w="2010100"/>
                <a:gridCol w="2010100"/>
              </a:tblGrid>
              <a:tr h="83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</a:tr>
              <a:tr h="58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Residential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Health care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Retail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Restaurants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83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/>
                </a:tc>
              </a:tr>
              <a:tr h="551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Education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Personal services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Arts, culture &amp; entertainment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Accommodations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561" name="Google Shape;561;gfa6951f876_0_647"/>
          <p:cNvSpPr txBox="1"/>
          <p:nvPr/>
        </p:nvSpPr>
        <p:spPr>
          <a:xfrm>
            <a:off x="2050444" y="158473"/>
            <a:ext cx="7332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Downtown Economic Diversification Targets</a:t>
            </a:r>
            <a:endParaRPr b="1" sz="2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gfa6951f876_0_6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6239" y="103596"/>
            <a:ext cx="553341" cy="5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fa6951f876_0_647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fa6951f876_0_647"/>
          <p:cNvSpPr txBox="1"/>
          <p:nvPr/>
        </p:nvSpPr>
        <p:spPr>
          <a:xfrm>
            <a:off x="434571" y="1763634"/>
            <a:ext cx="81921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rgbClr val="1640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&#10;&#10;Description automatically generated" id="565" name="Google Shape;565;gfa6951f876_0_6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631" y="1514219"/>
            <a:ext cx="742950" cy="6333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66" name="Google Shape;566;gfa6951f876_0_6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7102" y="1514219"/>
            <a:ext cx="647620" cy="6333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67" name="Google Shape;567;gfa6951f876_0_6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36898" y="1514219"/>
            <a:ext cx="765759" cy="6333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68" name="Google Shape;568;gfa6951f876_0_6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2721" y="1564161"/>
            <a:ext cx="844648" cy="500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69" name="Google Shape;569;gfa6951f876_0_6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25340" y="2982130"/>
            <a:ext cx="580003" cy="550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70" name="Google Shape;570;gfa6951f876_0_6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12487" y="2981092"/>
            <a:ext cx="580003" cy="541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71" name="Google Shape;571;gfa6951f876_0_6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75112" y="3006734"/>
            <a:ext cx="713537" cy="504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72" name="Google Shape;572;gfa6951f876_0_6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71271" y="2970481"/>
            <a:ext cx="562161" cy="5621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573" name="Google Shape;573;gfa6951f876_0_64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9749" y="107758"/>
            <a:ext cx="850706" cy="54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9" name="Google Shape;579;gfa6951f876_0_665"/>
          <p:cNvGraphicFramePr/>
          <p:nvPr/>
        </p:nvGraphicFramePr>
        <p:xfrm>
          <a:off x="476021" y="1016768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{FAB8EA27-8993-4247-9AFD-E25031CEC394}</a:tableStyleId>
              </a:tblPr>
              <a:tblGrid>
                <a:gridCol w="1659750"/>
                <a:gridCol w="6532200"/>
              </a:tblGrid>
              <a:tr h="863225">
                <a:tc>
                  <a:txBody>
                    <a:bodyPr/>
                    <a:lstStyle/>
                    <a:p>
                      <a:pPr indent="0" lvl="0" marL="508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Objective</a:t>
                      </a:r>
                      <a:endParaRPr sz="21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39950" marL="39950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06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Align </a:t>
                      </a:r>
                      <a:r>
                        <a:rPr b="1" lang="en-US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marketing</a:t>
                      </a:r>
                      <a:r>
                        <a:rPr b="0" lang="en-US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 and </a:t>
                      </a:r>
                      <a:r>
                        <a:rPr b="1" lang="en-US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business assistance </a:t>
                      </a:r>
                      <a:r>
                        <a:rPr b="0" lang="en-US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to amplify </a:t>
                      </a:r>
                      <a:r>
                        <a:rPr b="1" lang="en-US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member</a:t>
                      </a:r>
                      <a:r>
                        <a:rPr b="0" lang="en-US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lang="en-US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success</a:t>
                      </a:r>
                      <a:endParaRPr b="1"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51425" marL="5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06D"/>
                    </a:solidFill>
                  </a:tcPr>
                </a:tc>
              </a:tr>
            </a:tbl>
          </a:graphicData>
        </a:graphic>
      </p:graphicFrame>
      <p:sp>
        <p:nvSpPr>
          <p:cNvPr id="580" name="Google Shape;580;gfa6951f876_0_665"/>
          <p:cNvSpPr txBox="1"/>
          <p:nvPr/>
        </p:nvSpPr>
        <p:spPr>
          <a:xfrm>
            <a:off x="1857638" y="158473"/>
            <a:ext cx="7076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Goal 3: Strong Member Engagement and Support</a:t>
            </a:r>
            <a:endParaRPr b="1" sz="21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fa6951f876_0_6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2376" y="137718"/>
            <a:ext cx="553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fa6951f876_0_665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fa6951f876_0_665"/>
          <p:cNvSpPr txBox="1"/>
          <p:nvPr/>
        </p:nvSpPr>
        <p:spPr>
          <a:xfrm>
            <a:off x="476021" y="2439435"/>
            <a:ext cx="79221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Promotional support</a:t>
            </a:r>
            <a:endParaRPr sz="1100"/>
          </a:p>
          <a:p>
            <a:pPr indent="-21590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Tracking/ responding to issues and opportunities</a:t>
            </a:r>
            <a:endParaRPr sz="1100"/>
          </a:p>
          <a:p>
            <a:pPr indent="-21590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Member services, networking and information sharing</a:t>
            </a:r>
            <a:endParaRPr sz="1100"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584" name="Google Shape;584;gfa6951f876_0_6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749" y="107758"/>
            <a:ext cx="850706" cy="54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0" name="Google Shape;590;gfa6951f876_0_675"/>
          <p:cNvGraphicFramePr/>
          <p:nvPr/>
        </p:nvGraphicFramePr>
        <p:xfrm>
          <a:off x="434572" y="104478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{FAB8EA27-8993-4247-9AFD-E25031CEC394}</a:tableStyleId>
              </a:tblPr>
              <a:tblGrid>
                <a:gridCol w="1243000"/>
                <a:gridCol w="6948925"/>
              </a:tblGrid>
              <a:tr h="1029450">
                <a:tc>
                  <a:txBody>
                    <a:bodyPr/>
                    <a:lstStyle/>
                    <a:p>
                      <a:pPr indent="0" lvl="0" marL="508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Objective</a:t>
                      </a: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39950" marL="39950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06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Initiate and leverage </a:t>
                      </a:r>
                      <a:r>
                        <a:rPr b="1"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collaborative efforts </a:t>
                      </a:r>
                      <a:r>
                        <a:rPr b="0"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to </a:t>
                      </a:r>
                      <a:r>
                        <a:rPr b="1"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advocate and achieve </a:t>
                      </a:r>
                      <a:r>
                        <a:rPr b="0"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shared goals with organizations contributing to Downtown London’s success.</a:t>
                      </a:r>
                      <a:endParaRPr b="0"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51425" marL="5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06D"/>
                    </a:solidFill>
                  </a:tcPr>
                </a:tc>
              </a:tr>
            </a:tbl>
          </a:graphicData>
        </a:graphic>
      </p:graphicFrame>
      <p:sp>
        <p:nvSpPr>
          <p:cNvPr id="591" name="Google Shape;591;gfa6951f876_0_675"/>
          <p:cNvSpPr txBox="1"/>
          <p:nvPr/>
        </p:nvSpPr>
        <p:spPr>
          <a:xfrm>
            <a:off x="1959232" y="40637"/>
            <a:ext cx="63831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Goal 4: Champion, catalyst and liaison for the downtown</a:t>
            </a:r>
            <a:endParaRPr b="1" sz="21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gfa6951f876_0_6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7937" y="107770"/>
            <a:ext cx="543813" cy="5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fa6951f876_0_675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gfa6951f876_0_675"/>
          <p:cNvSpPr txBox="1"/>
          <p:nvPr/>
        </p:nvSpPr>
        <p:spPr>
          <a:xfrm>
            <a:off x="434572" y="2294250"/>
            <a:ext cx="81921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Strategic partnerships</a:t>
            </a:r>
            <a:endParaRPr sz="1100"/>
          </a:p>
          <a:p>
            <a:pPr indent="-2095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Authority on downtown information and trends</a:t>
            </a:r>
            <a:endParaRPr sz="1100"/>
          </a:p>
          <a:p>
            <a:pPr indent="-2095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Distinguishing Downtown London from the downtown district</a:t>
            </a:r>
            <a:endParaRPr sz="1100"/>
          </a:p>
          <a:p>
            <a:pPr indent="-2095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Positive, professional brand</a:t>
            </a:r>
            <a:endParaRPr sz="1100"/>
          </a:p>
          <a:p>
            <a:pPr indent="-2095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Advocacy plan</a:t>
            </a:r>
            <a:endParaRPr sz="1100"/>
          </a:p>
        </p:txBody>
      </p:sp>
      <p:pic>
        <p:nvPicPr>
          <p:cNvPr descr="A picture containing text&#10;&#10;Description automatically generated" id="595" name="Google Shape;595;gfa6951f876_0_6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749" y="107758"/>
            <a:ext cx="850706" cy="54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fa6951f876_0_685"/>
          <p:cNvSpPr txBox="1"/>
          <p:nvPr/>
        </p:nvSpPr>
        <p:spPr>
          <a:xfrm>
            <a:off x="1959232" y="181556"/>
            <a:ext cx="63831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Other Considerations: Governance</a:t>
            </a:r>
            <a:endParaRPr b="1" sz="25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fa6951f876_0_685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fa6951f876_0_685"/>
          <p:cNvSpPr txBox="1"/>
          <p:nvPr/>
        </p:nvSpPr>
        <p:spPr>
          <a:xfrm>
            <a:off x="365995" y="1490884"/>
            <a:ext cx="81921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Establish MainStreet London and London Downtown Business Association as separate entities</a:t>
            </a:r>
            <a:endParaRPr sz="1100"/>
          </a:p>
          <a:p>
            <a:pPr indent="-2095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Separate boards, mandates and meetings</a:t>
            </a:r>
            <a:endParaRPr sz="1100"/>
          </a:p>
          <a:p>
            <a:pPr indent="-20955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Different but complementary organizations</a:t>
            </a:r>
            <a:endParaRPr sz="1100"/>
          </a:p>
        </p:txBody>
      </p:sp>
      <p:pic>
        <p:nvPicPr>
          <p:cNvPr descr="A picture containing text&#10;&#10;Description automatically generated" id="604" name="Google Shape;604;gfa6951f876_0_6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49" y="107758"/>
            <a:ext cx="850706" cy="54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fa6951f876_0_6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4456" y="107770"/>
            <a:ext cx="550774" cy="53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fa6951f876_0_694"/>
          <p:cNvSpPr txBox="1"/>
          <p:nvPr>
            <p:ph type="title"/>
          </p:nvPr>
        </p:nvSpPr>
        <p:spPr>
          <a:xfrm>
            <a:off x="1519885" y="299399"/>
            <a:ext cx="39432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3D5D"/>
              </a:buClr>
              <a:buSzPts val="2300"/>
              <a:buFont typeface="Calibri"/>
              <a:buNone/>
            </a:pPr>
            <a:r>
              <a:rPr b="1" lang="en-US" sz="2300">
                <a:solidFill>
                  <a:srgbClr val="223D5D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1100"/>
          </a:p>
        </p:txBody>
      </p:sp>
      <p:sp>
        <p:nvSpPr>
          <p:cNvPr id="612" name="Google Shape;612;gfa6951f876_0_694"/>
          <p:cNvSpPr txBox="1"/>
          <p:nvPr>
            <p:ph idx="1" type="body"/>
          </p:nvPr>
        </p:nvSpPr>
        <p:spPr>
          <a:xfrm>
            <a:off x="3598175" y="1281421"/>
            <a:ext cx="40692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b="1" lang="en-US"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Aileen Murray B.Comm, Ec.D. (F)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Mellor Murray Consulting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mellormurray@gmail.com 519-784-7944</a:t>
            </a:r>
            <a:endParaRPr sz="1100"/>
          </a:p>
        </p:txBody>
      </p:sp>
      <p:sp>
        <p:nvSpPr>
          <p:cNvPr id="613" name="Google Shape;613;gfa6951f876_0_694"/>
          <p:cNvSpPr txBox="1"/>
          <p:nvPr>
            <p:ph idx="1" type="body"/>
          </p:nvPr>
        </p:nvSpPr>
        <p:spPr>
          <a:xfrm>
            <a:off x="3616358" y="2264354"/>
            <a:ext cx="40692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b="1" lang="en-US"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David Campbell, MBA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</a:pPr>
            <a:r>
              <a:rPr lang="en-US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Jupia Consultants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</a:pPr>
            <a:r>
              <a:rPr lang="en-US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david@jupia.ca 506-874-3797</a:t>
            </a:r>
            <a:endParaRPr sz="1100"/>
          </a:p>
        </p:txBody>
      </p:sp>
      <p:pic>
        <p:nvPicPr>
          <p:cNvPr id="614" name="Google Shape;614;gfa6951f876_0_6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9743" y="3302791"/>
            <a:ext cx="1359545" cy="347409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fa6951f876_0_694"/>
          <p:cNvSpPr txBox="1"/>
          <p:nvPr/>
        </p:nvSpPr>
        <p:spPr>
          <a:xfrm>
            <a:off x="3584666" y="3178003"/>
            <a:ext cx="40692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b="1" lang="en-US"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Kevin Curtis, PhD, MCIP, RPP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Curtis Planning Inc.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kevin@curtisplanning.ca 519-500-9655</a:t>
            </a:r>
            <a:endParaRPr sz="1100"/>
          </a:p>
        </p:txBody>
      </p:sp>
      <p:sp>
        <p:nvSpPr>
          <p:cNvPr id="616" name="Google Shape;616;gfa6951f876_0_694"/>
          <p:cNvSpPr txBox="1"/>
          <p:nvPr/>
        </p:nvSpPr>
        <p:spPr>
          <a:xfrm>
            <a:off x="3598175" y="4113849"/>
            <a:ext cx="40692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b="1" lang="en-US"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Tracy John</a:t>
            </a:r>
            <a:endParaRPr sz="1100"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Amplify Marketing and Communications</a:t>
            </a:r>
            <a:endParaRPr sz="1100"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tracy@amplifycommunications.ca 613-540-2125</a:t>
            </a:r>
            <a:endParaRPr sz="1100"/>
          </a:p>
        </p:txBody>
      </p:sp>
      <p:pic>
        <p:nvPicPr>
          <p:cNvPr id="617" name="Google Shape;617;gfa6951f876_0_6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1152" y="4113849"/>
            <a:ext cx="741186" cy="65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fa6951f876_0_6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9885" y="2340751"/>
            <a:ext cx="1023718" cy="37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fa6951f876_0_6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19885" y="1421206"/>
            <a:ext cx="1364457" cy="33718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gfa6951f876_0_694"/>
          <p:cNvSpPr txBox="1"/>
          <p:nvPr/>
        </p:nvSpPr>
        <p:spPr>
          <a:xfrm>
            <a:off x="8557953" y="4684177"/>
            <a:ext cx="3657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200">
                <a:solidFill>
                  <a:srgbClr val="83C1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83C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621" name="Google Shape;621;gfa6951f876_0_6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5832" y="216698"/>
            <a:ext cx="1095375" cy="6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f15f24629f_0_22"/>
          <p:cNvSpPr txBox="1"/>
          <p:nvPr>
            <p:ph type="title"/>
          </p:nvPr>
        </p:nvSpPr>
        <p:spPr>
          <a:xfrm>
            <a:off x="143850" y="1575371"/>
            <a:ext cx="2036700" cy="28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4400"/>
              <a:t>Thank</a:t>
            </a:r>
            <a:endParaRPr sz="4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4400"/>
              <a:t>You</a:t>
            </a:r>
            <a:endParaRPr sz="4400"/>
          </a:p>
        </p:txBody>
      </p:sp>
      <p:sp>
        <p:nvSpPr>
          <p:cNvPr id="627" name="Google Shape;627;gf15f24629f_0_22"/>
          <p:cNvSpPr txBox="1"/>
          <p:nvPr/>
        </p:nvSpPr>
        <p:spPr>
          <a:xfrm>
            <a:off x="542751" y="1849982"/>
            <a:ext cx="801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8" name="Google Shape;628;gf15f24629f_0_22"/>
          <p:cNvSpPr txBox="1"/>
          <p:nvPr>
            <p:ph idx="1" type="body"/>
          </p:nvPr>
        </p:nvSpPr>
        <p:spPr>
          <a:xfrm>
            <a:off x="1993750" y="162725"/>
            <a:ext cx="6037500" cy="4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Allan Drewlo - Drewlo Holdings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Andrea Hibbert - London Arts Council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Arielle Kayabaga - Former Councillor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Asaad Naeeli - Dos Tacos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Bonnie Wludyka - Citi Plaza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Carmelia Tang - Main Street London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Cheryl Finn - Tourism London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Christina Fox - Tech Alliance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D/Chief Trish McIntyre - London Police Services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David Kirwin - Kirwin Fryday Medcalf Lawyers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Don McCallum - Main Street London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Graham Henderson – London Chamber of Commerce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Jason Dickson - Brown &amp; Dickson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Jerry Pribil - Marienbad Restaurant &amp; Chaucer’s Pub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Jesse Helmer - Councillor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Jim Bujouves - Farhi Holdings Corporation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Jim Yanchula - City of London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John Fleming - Western University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John Fyfe Millar - on </a:t>
            </a:r>
            <a:r>
              <a:rPr lang="en-US" sz="900">
                <a:latin typeface="Arial"/>
                <a:ea typeface="Arial"/>
                <a:cs typeface="Arial"/>
                <a:sym typeface="Arial"/>
              </a:rPr>
              <a:t>behalf</a:t>
            </a:r>
            <a:r>
              <a:rPr lang="en-US" sz="900">
                <a:latin typeface="Arial"/>
                <a:ea typeface="Arial"/>
                <a:cs typeface="Arial"/>
                <a:sym typeface="Arial"/>
              </a:rPr>
              <a:t> of Two Wheels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Jordan Detmers - on behalf of David E White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Kapil Lakhotia - London Economic Development Centre 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Kathy Navackas - Main Street London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Kelly Scherr - City of London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Lori Da Silva - RBC Place London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Michelle Giroux - Fanshawe College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Nick Vander Gulik - Shoppers Drug Mart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Scott Collyer - Empyrean LLC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Steve Cordes - Youth Opportunities Unlimited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■"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Steve Pellarin - London Small Business Centre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⊙"/>
            </a:pPr>
            <a:r>
              <a:t/>
            </a:r>
            <a:endParaRPr sz="9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text, website  Description automatically generated" id="232" name="Google Shape;232;p4"/>
          <p:cNvPicPr preferRelativeResize="0"/>
          <p:nvPr/>
        </p:nvPicPr>
        <p:blipFill rotWithShape="1">
          <a:blip r:embed="rId3">
            <a:alphaModFix/>
          </a:blip>
          <a:srcRect b="14628" l="0" r="0" t="12572"/>
          <a:stretch/>
        </p:blipFill>
        <p:spPr>
          <a:xfrm>
            <a:off x="0" y="-103"/>
            <a:ext cx="9144000" cy="5143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3853" y="0"/>
            <a:ext cx="66562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f84767261d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g10032a9d84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125" y="193800"/>
            <a:ext cx="5937480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g10032a9d84d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777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g10032a9d84d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773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g10032a9d84d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773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10032a9d84d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9295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website  Description automatically generated" id="668" name="Google Shape;66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3853" y="4801"/>
            <a:ext cx="6650081" cy="51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gf84767261d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150" y="-234618"/>
            <a:ext cx="9196150" cy="5506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3"/>
          <p:cNvSpPr txBox="1"/>
          <p:nvPr>
            <p:ph type="title"/>
          </p:nvPr>
        </p:nvSpPr>
        <p:spPr>
          <a:xfrm>
            <a:off x="185501" y="1989185"/>
            <a:ext cx="20694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2021 Budget Presentation</a:t>
            </a:r>
            <a:endParaRPr/>
          </a:p>
        </p:txBody>
      </p:sp>
      <p:pic>
        <p:nvPicPr>
          <p:cNvPr id="679" name="Google Shape;67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401" y="152400"/>
            <a:ext cx="628785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/>
          <p:nvPr/>
        </p:nvSpPr>
        <p:spPr>
          <a:xfrm>
            <a:off x="-146625" y="-33850"/>
            <a:ext cx="9519900" cy="52338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4728" y="0"/>
            <a:ext cx="66562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4"/>
          <p:cNvSpPr txBox="1"/>
          <p:nvPr>
            <p:ph type="title"/>
          </p:nvPr>
        </p:nvSpPr>
        <p:spPr>
          <a:xfrm>
            <a:off x="185501" y="1989185"/>
            <a:ext cx="20694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2021 Budget Presentation</a:t>
            </a:r>
            <a:endParaRPr/>
          </a:p>
        </p:txBody>
      </p:sp>
      <p:pic>
        <p:nvPicPr>
          <p:cNvPr id="685" name="Google Shape;68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901" y="152400"/>
            <a:ext cx="630786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5"/>
          <p:cNvSpPr txBox="1"/>
          <p:nvPr>
            <p:ph type="title"/>
          </p:nvPr>
        </p:nvSpPr>
        <p:spPr>
          <a:xfrm>
            <a:off x="185501" y="1989185"/>
            <a:ext cx="20694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2021 Budget Presentation</a:t>
            </a:r>
            <a:endParaRPr/>
          </a:p>
        </p:txBody>
      </p:sp>
      <p:pic>
        <p:nvPicPr>
          <p:cNvPr id="691" name="Google Shape;6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101" y="152400"/>
            <a:ext cx="624033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8"/>
          <p:cNvSpPr/>
          <p:nvPr/>
        </p:nvSpPr>
        <p:spPr>
          <a:xfrm>
            <a:off x="-146625" y="-33850"/>
            <a:ext cx="9519900" cy="52338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3853" y="0"/>
            <a:ext cx="6656298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7"/>
          <p:cNvSpPr/>
          <p:nvPr/>
        </p:nvSpPr>
        <p:spPr>
          <a:xfrm>
            <a:off x="0" y="0"/>
            <a:ext cx="9144000" cy="325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7"/>
          <p:cNvSpPr txBox="1"/>
          <p:nvPr>
            <p:ph type="ctrTitle"/>
          </p:nvPr>
        </p:nvSpPr>
        <p:spPr>
          <a:xfrm>
            <a:off x="-837252" y="1588192"/>
            <a:ext cx="71463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4400">
                <a:solidFill>
                  <a:schemeClr val="lt1"/>
                </a:solidFill>
              </a:rPr>
              <a:t>Iain De Jong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704" name="Google Shape;704;p47"/>
          <p:cNvSpPr txBox="1"/>
          <p:nvPr/>
        </p:nvSpPr>
        <p:spPr>
          <a:xfrm>
            <a:off x="-95652" y="2487724"/>
            <a:ext cx="5663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President &amp; CEO at OrgCode Consulting, Inc.</a:t>
            </a:r>
            <a:endParaRPr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5" name="Google Shape;7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2175" y="505813"/>
            <a:ext cx="2758001" cy="413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g10032a9d84d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501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6750" y="0"/>
            <a:ext cx="6656306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550" y="100750"/>
            <a:ext cx="399139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100750"/>
            <a:ext cx="41173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/>
          <p:nvPr/>
        </p:nvSpPr>
        <p:spPr>
          <a:xfrm>
            <a:off x="-146625" y="-33850"/>
            <a:ext cx="9519900" cy="52338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4728" y="0"/>
            <a:ext cx="66562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8899fb60b_0_2"/>
          <p:cNvSpPr txBox="1"/>
          <p:nvPr>
            <p:ph idx="4294967295" type="ctrTitle"/>
          </p:nvPr>
        </p:nvSpPr>
        <p:spPr>
          <a:xfrm>
            <a:off x="3679725" y="1861375"/>
            <a:ext cx="5134500" cy="20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Barbara Maly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Executive Director, Downtown London</a:t>
            </a:r>
            <a:endParaRPr sz="1100"/>
          </a:p>
        </p:txBody>
      </p:sp>
      <p:pic>
        <p:nvPicPr>
          <p:cNvPr id="261" name="Google Shape;261;gf8899fb60b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4306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owntown Londo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FFFF00"/>
      </a:accent1>
      <a:accent2>
        <a:srgbClr val="FFB300"/>
      </a:accent2>
      <a:accent3>
        <a:srgbClr val="FF8E00"/>
      </a:accent3>
      <a:accent4>
        <a:srgbClr val="CCCCCC"/>
      </a:accent4>
      <a:accent5>
        <a:srgbClr val="999999"/>
      </a:accent5>
      <a:accent6>
        <a:srgbClr val="434343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Downtown London">
      <a:dk1>
        <a:srgbClr val="000000"/>
      </a:dk1>
      <a:lt1>
        <a:srgbClr val="FFFFFF"/>
      </a:lt1>
      <a:dk2>
        <a:srgbClr val="16406C"/>
      </a:dk2>
      <a:lt2>
        <a:srgbClr val="DBEEF9"/>
      </a:lt2>
      <a:accent1>
        <a:srgbClr val="26AAE1"/>
      </a:accent1>
      <a:accent2>
        <a:srgbClr val="82C042"/>
      </a:accent2>
      <a:accent3>
        <a:srgbClr val="F27325"/>
      </a:accent3>
      <a:accent4>
        <a:srgbClr val="A52B85"/>
      </a:accent4>
      <a:accent5>
        <a:srgbClr val="EE2C69"/>
      </a:accent5>
      <a:accent6>
        <a:srgbClr val="FED43C"/>
      </a:accent6>
      <a:hlink>
        <a:srgbClr val="424242"/>
      </a:hlink>
      <a:folHlink>
        <a:srgbClr val="79797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Theme">
  <a:themeElements>
    <a:clrScheme name="MM 2020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10043"/>
      </a:accent1>
      <a:accent2>
        <a:srgbClr val="499CA8"/>
      </a:accent2>
      <a:accent3>
        <a:srgbClr val="004B77"/>
      </a:accent3>
      <a:accent4>
        <a:srgbClr val="F0CA4F"/>
      </a:accent4>
      <a:accent5>
        <a:srgbClr val="AEC27B"/>
      </a:accent5>
      <a:accent6>
        <a:srgbClr val="62496F"/>
      </a:accent6>
      <a:hlink>
        <a:srgbClr val="424242"/>
      </a:hlink>
      <a:folHlink>
        <a:srgbClr val="79797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2020-10-26T02:56:49Z</dcterms:created>
  <dc:creator>Colleen</dc:creator>
</cp:coreProperties>
</file>